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7" r:id="rId3"/>
    <p:sldId id="271" r:id="rId4"/>
    <p:sldId id="270" r:id="rId5"/>
    <p:sldId id="269" r:id="rId6"/>
    <p:sldId id="272" r:id="rId7"/>
    <p:sldId id="273" r:id="rId8"/>
    <p:sldId id="274" r:id="rId9"/>
    <p:sldId id="275" r:id="rId10"/>
    <p:sldId id="278" r:id="rId11"/>
    <p:sldId id="279" r:id="rId12"/>
    <p:sldId id="280" r:id="rId13"/>
    <p:sldId id="277" r:id="rId14"/>
    <p:sldId id="282" r:id="rId15"/>
    <p:sldId id="283" r:id="rId16"/>
    <p:sldId id="284" r:id="rId17"/>
    <p:sldId id="295" r:id="rId18"/>
    <p:sldId id="298" r:id="rId19"/>
    <p:sldId id="299" r:id="rId20"/>
    <p:sldId id="296" r:id="rId21"/>
    <p:sldId id="300" r:id="rId22"/>
    <p:sldId id="301" r:id="rId23"/>
    <p:sldId id="297" r:id="rId24"/>
    <p:sldId id="276" r:id="rId25"/>
    <p:sldId id="287" r:id="rId26"/>
    <p:sldId id="288" r:id="rId27"/>
    <p:sldId id="289" r:id="rId28"/>
    <p:sldId id="290" r:id="rId29"/>
    <p:sldId id="286" r:id="rId30"/>
    <p:sldId id="302" r:id="rId31"/>
    <p:sldId id="303" r:id="rId32"/>
    <p:sldId id="304" r:id="rId33"/>
    <p:sldId id="305" r:id="rId34"/>
    <p:sldId id="291" r:id="rId35"/>
    <p:sldId id="306" r:id="rId36"/>
    <p:sldId id="307" r:id="rId37"/>
    <p:sldId id="308" r:id="rId38"/>
    <p:sldId id="309" r:id="rId39"/>
    <p:sldId id="310" r:id="rId40"/>
    <p:sldId id="293" r:id="rId41"/>
    <p:sldId id="292" r:id="rId42"/>
    <p:sldId id="311" r:id="rId43"/>
    <p:sldId id="268" r:id="rId44"/>
  </p:sldIdLst>
  <p:sldSz cx="9144000" cy="5143500" type="screen16x9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336600"/>
    <a:srgbClr val="663300"/>
    <a:srgbClr val="4D4D4D"/>
    <a:srgbClr val="777777"/>
    <a:srgbClr val="DDDDDD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90" y="-3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штатных должностей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84.5</c:v>
                </c:pt>
                <c:pt idx="1">
                  <c:v>91.7</c:v>
                </c:pt>
                <c:pt idx="2">
                  <c:v>92.7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занято должностей</c:v>
                </c:pt>
              </c:strCache>
            </c:strRef>
          </c:tx>
          <c:spPr>
            <a:solidFill>
              <a:srgbClr val="663300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42.7</c:v>
                </c:pt>
                <c:pt idx="1">
                  <c:v>46.5</c:v>
                </c:pt>
                <c:pt idx="2">
                  <c:v>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8257536"/>
        <c:axId val="78267520"/>
        <c:axId val="0"/>
      </c:bar3DChart>
      <c:catAx>
        <c:axId val="78257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78267520"/>
        <c:crosses val="autoZero"/>
        <c:auto val="1"/>
        <c:lblAlgn val="ctr"/>
        <c:lblOffset val="100"/>
        <c:noMultiLvlLbl val="0"/>
      </c:catAx>
      <c:valAx>
        <c:axId val="78267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7825753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spPr>
    <a:ln>
      <a:solidFill>
        <a:srgbClr val="663300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штатных должностей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218.5</c:v>
                </c:pt>
                <c:pt idx="1">
                  <c:v>235.2</c:v>
                </c:pt>
                <c:pt idx="2">
                  <c:v>238.2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занято должностей</c:v>
                </c:pt>
              </c:strCache>
            </c:strRef>
          </c:tx>
          <c:spPr>
            <a:solidFill>
              <a:srgbClr val="663300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151.5</c:v>
                </c:pt>
                <c:pt idx="1">
                  <c:v>160</c:v>
                </c:pt>
                <c:pt idx="2">
                  <c:v>166.5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8703232"/>
        <c:axId val="79278464"/>
        <c:axId val="0"/>
      </c:bar3DChart>
      <c:catAx>
        <c:axId val="78703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79278464"/>
        <c:crosses val="autoZero"/>
        <c:auto val="1"/>
        <c:lblAlgn val="ctr"/>
        <c:lblOffset val="100"/>
        <c:noMultiLvlLbl val="0"/>
      </c:catAx>
      <c:valAx>
        <c:axId val="79278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7870323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spPr>
    <a:ln>
      <a:solidFill>
        <a:srgbClr val="663300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rgbClr val="336600"/>
                </a:solidFill>
              </a:rPr>
              <a:t>врачи</a:t>
            </a:r>
          </a:p>
        </c:rich>
      </c:tx>
      <c:layout>
        <c:manualLayout>
          <c:xMode val="edge"/>
          <c:yMode val="edge"/>
          <c:x val="2.574239718621908E-5"/>
          <c:y val="6.7267519216264544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266713863944195"/>
          <c:y val="2.1861943745285977E-2"/>
          <c:w val="0.60499273793426733"/>
          <c:h val="0.9460551572470952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врачи</c:v>
                </c:pt>
              </c:strCache>
            </c:strRef>
          </c:tx>
          <c:explosion val="25"/>
          <c:dPt>
            <c:idx val="0"/>
            <c:bubble3D val="0"/>
            <c:explosion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663300"/>
              </a:solidFill>
            </c:spPr>
          </c:dPt>
          <c:dLbls>
            <c:dLbl>
              <c:idx val="0"/>
              <c:layout>
                <c:manualLayout>
                  <c:x val="-0.18889161366894194"/>
                  <c:y val="0.19734542241883407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dirty="0" smtClean="0"/>
                      <a:t>28,3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28.3</c:v>
                </c:pt>
                <c:pt idx="1">
                  <c:v>71.7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solidFill>
        <a:srgbClr val="993300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lnSpc>
                <a:spcPct val="80000"/>
              </a:lnSpc>
              <a:defRPr>
                <a:solidFill>
                  <a:srgbClr val="336600"/>
                </a:solidFill>
              </a:defRPr>
            </a:pPr>
            <a:r>
              <a:rPr lang="ru-RU" dirty="0">
                <a:solidFill>
                  <a:srgbClr val="336600"/>
                </a:solidFill>
              </a:rPr>
              <a:t>средний мед</a:t>
            </a:r>
            <a:r>
              <a:rPr lang="ru-RU" dirty="0" smtClean="0">
                <a:solidFill>
                  <a:srgbClr val="336600"/>
                </a:solidFill>
              </a:rPr>
              <a:t>.</a:t>
            </a:r>
          </a:p>
          <a:p>
            <a:pPr algn="l">
              <a:lnSpc>
                <a:spcPct val="80000"/>
              </a:lnSpc>
              <a:defRPr>
                <a:solidFill>
                  <a:srgbClr val="336600"/>
                </a:solidFill>
              </a:defRPr>
            </a:pPr>
            <a:r>
              <a:rPr lang="ru-RU" dirty="0" smtClean="0">
                <a:solidFill>
                  <a:srgbClr val="336600"/>
                </a:solidFill>
              </a:rPr>
              <a:t>персонал</a:t>
            </a:r>
            <a:endParaRPr lang="ru-RU" dirty="0">
              <a:solidFill>
                <a:srgbClr val="336600"/>
              </a:solidFill>
            </a:endParaRPr>
          </a:p>
        </c:rich>
      </c:tx>
      <c:layout>
        <c:manualLayout>
          <c:xMode val="edge"/>
          <c:yMode val="edge"/>
          <c:x val="1.0181197361049714E-2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46788034190054534"/>
          <c:y val="6.8949207196671164E-2"/>
          <c:w val="0.51035552787278959"/>
          <c:h val="0.9041437851168230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мед.персонал</c:v>
                </c:pt>
              </c:strCache>
            </c:strRef>
          </c:tx>
          <c:explosion val="25"/>
          <c:dPt>
            <c:idx val="0"/>
            <c:bubble3D val="0"/>
            <c:explosion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663300"/>
              </a:solidFill>
            </c:spPr>
          </c:dPt>
          <c:dLbls>
            <c:dLbl>
              <c:idx val="0"/>
              <c:layout>
                <c:manualLayout>
                  <c:x val="-9.8771679033298906E-2"/>
                  <c:y val="-7.7207222095102501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dirty="0" smtClean="0"/>
                      <a:t>56,3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56.3</c:v>
                </c:pt>
                <c:pt idx="1">
                  <c:v>43.7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solidFill>
        <a:srgbClr val="993300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rgbClr val="336600"/>
                </a:solidFill>
              </a:rPr>
              <a:t>врачи</a:t>
            </a:r>
          </a:p>
        </c:rich>
      </c:tx>
      <c:layout>
        <c:manualLayout>
          <c:xMode val="edge"/>
          <c:yMode val="edge"/>
          <c:x val="2.574239718621908E-5"/>
          <c:y val="6.7267519216264544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266713863944195"/>
          <c:y val="2.1861943745285977E-2"/>
          <c:w val="0.60499273793426733"/>
          <c:h val="0.9460551572470952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врачи</c:v>
                </c:pt>
              </c:strCache>
            </c:strRef>
          </c:tx>
          <c:explosion val="25"/>
          <c:dPt>
            <c:idx val="0"/>
            <c:bubble3D val="0"/>
            <c:explosion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66330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6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42.5</c:v>
                </c:pt>
                <c:pt idx="1">
                  <c:v>57.5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spPr>
    <a:ln>
      <a:solidFill>
        <a:srgbClr val="993300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lnSpc>
                <a:spcPct val="80000"/>
              </a:lnSpc>
              <a:defRPr>
                <a:solidFill>
                  <a:srgbClr val="336600"/>
                </a:solidFill>
              </a:defRPr>
            </a:pPr>
            <a:r>
              <a:rPr lang="ru-RU" dirty="0">
                <a:solidFill>
                  <a:srgbClr val="336600"/>
                </a:solidFill>
              </a:rPr>
              <a:t>средний мед</a:t>
            </a:r>
            <a:r>
              <a:rPr lang="ru-RU" dirty="0" smtClean="0">
                <a:solidFill>
                  <a:srgbClr val="336600"/>
                </a:solidFill>
              </a:rPr>
              <a:t>.</a:t>
            </a:r>
          </a:p>
          <a:p>
            <a:pPr algn="l">
              <a:lnSpc>
                <a:spcPct val="80000"/>
              </a:lnSpc>
              <a:defRPr>
                <a:solidFill>
                  <a:srgbClr val="336600"/>
                </a:solidFill>
              </a:defRPr>
            </a:pPr>
            <a:r>
              <a:rPr lang="ru-RU" dirty="0" smtClean="0">
                <a:solidFill>
                  <a:srgbClr val="336600"/>
                </a:solidFill>
              </a:rPr>
              <a:t>персонал</a:t>
            </a:r>
            <a:endParaRPr lang="ru-RU" dirty="0">
              <a:solidFill>
                <a:srgbClr val="336600"/>
              </a:solidFill>
            </a:endParaRPr>
          </a:p>
        </c:rich>
      </c:tx>
      <c:layout>
        <c:manualLayout>
          <c:xMode val="edge"/>
          <c:yMode val="edge"/>
          <c:x val="1.0181197361049714E-2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46788034190054534"/>
          <c:y val="6.8949207196671164E-2"/>
          <c:w val="0.51035552787278959"/>
          <c:h val="0.9041437851168230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мед.персонал</c:v>
                </c:pt>
              </c:strCache>
            </c:strRef>
          </c:tx>
          <c:explosion val="25"/>
          <c:dPt>
            <c:idx val="0"/>
            <c:bubble3D val="0"/>
            <c:explosion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663300"/>
              </a:solidFill>
            </c:spPr>
          </c:dPt>
          <c:dLbls>
            <c:dLbl>
              <c:idx val="0"/>
              <c:layout>
                <c:manualLayout>
                  <c:x val="-0.13589373639335581"/>
                  <c:y val="-0.16409196264375123"/>
                </c:manualLayout>
              </c:layout>
              <c:spPr/>
              <c:txPr>
                <a:bodyPr/>
                <a:lstStyle/>
                <a:p>
                  <a:pPr>
                    <a:defRPr sz="16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69.900000000000006</c:v>
                </c:pt>
                <c:pt idx="1">
                  <c:v>30.1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spPr>
    <a:ln>
      <a:solidFill>
        <a:srgbClr val="993300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</c:v>
                </c:pt>
              </c:strCache>
            </c:strRef>
          </c:tx>
          <c:spPr>
            <a:solidFill>
              <a:srgbClr val="9933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первая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</c:v>
                </c:pt>
                <c:pt idx="1">
                  <c:v>5</c:v>
                </c:pt>
                <c:pt idx="2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вторая</c:v>
                </c:pt>
              </c:strCache>
            </c:strRef>
          </c:tx>
          <c:spPr>
            <a:solidFill>
              <a:srgbClr val="3366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1547648"/>
        <c:axId val="81549184"/>
        <c:axId val="0"/>
      </c:bar3DChart>
      <c:catAx>
        <c:axId val="81547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81549184"/>
        <c:crosses val="autoZero"/>
        <c:auto val="1"/>
        <c:lblAlgn val="ctr"/>
        <c:lblOffset val="100"/>
        <c:noMultiLvlLbl val="0"/>
      </c:catAx>
      <c:valAx>
        <c:axId val="81549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815476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rgbClr val="993300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</c:v>
                </c:pt>
              </c:strCache>
            </c:strRef>
          </c:tx>
          <c:spPr>
            <a:solidFill>
              <a:srgbClr val="9933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</c:v>
                </c:pt>
                <c:pt idx="1">
                  <c:v>22</c:v>
                </c:pt>
                <c:pt idx="2">
                  <c:v>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первая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37</c:v>
                </c:pt>
                <c:pt idx="1">
                  <c:v>33</c:v>
                </c:pt>
                <c:pt idx="2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вторая</c:v>
                </c:pt>
              </c:strCache>
            </c:strRef>
          </c:tx>
          <c:spPr>
            <a:solidFill>
              <a:srgbClr val="3366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1580800"/>
        <c:axId val="81582336"/>
        <c:axId val="0"/>
      </c:bar3DChart>
      <c:catAx>
        <c:axId val="81580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81582336"/>
        <c:crosses val="autoZero"/>
        <c:auto val="1"/>
        <c:lblAlgn val="ctr"/>
        <c:lblOffset val="100"/>
        <c:noMultiLvlLbl val="0"/>
      </c:catAx>
      <c:valAx>
        <c:axId val="81582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815808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rgbClr val="993300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целевой показатель</c:v>
                </c:pt>
              </c:strCache>
            </c:strRef>
          </c:tx>
          <c:spPr>
            <a:solidFill>
              <a:srgbClr val="C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909700161202999E-17"/>
                  <c:y val="2.40503580410257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583333333333333E-2"/>
                  <c:y val="2.8058751047863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2083333333333336E-2"/>
                  <c:y val="4.0083930068376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врачи</c:v>
                </c:pt>
                <c:pt idx="1">
                  <c:v>средний мед.персонал</c:v>
                </c:pt>
                <c:pt idx="2">
                  <c:v>младший мед.персонал</c:v>
                </c:pt>
                <c:pt idx="3">
                  <c:v>прочий персонал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38480.54</c:v>
                </c:pt>
                <c:pt idx="1">
                  <c:v>21569.68</c:v>
                </c:pt>
                <c:pt idx="2">
                  <c:v>13855.42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среднемесячная з/плата</c:v>
                </c:pt>
              </c:strCache>
            </c:strRef>
          </c:tx>
          <c:spPr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53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987,5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23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106,2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13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987,7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21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049,5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врачи</c:v>
                </c:pt>
                <c:pt idx="1">
                  <c:v>средний мед.персонал</c:v>
                </c:pt>
                <c:pt idx="2">
                  <c:v>младший мед.персонал</c:v>
                </c:pt>
                <c:pt idx="3">
                  <c:v>прочий персонал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53987.5</c:v>
                </c:pt>
                <c:pt idx="1">
                  <c:v>23106.2</c:v>
                </c:pt>
                <c:pt idx="2">
                  <c:v>13987.7</c:v>
                </c:pt>
                <c:pt idx="3">
                  <c:v>21049.5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врачи</c:v>
                </c:pt>
                <c:pt idx="1">
                  <c:v>средний мед.персонал</c:v>
                </c:pt>
                <c:pt idx="2">
                  <c:v>младший мед.персонал</c:v>
                </c:pt>
                <c:pt idx="3">
                  <c:v>прочий персонал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405440"/>
        <c:axId val="97665408"/>
      </c:barChart>
      <c:catAx>
        <c:axId val="834054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97665408"/>
        <c:crosses val="autoZero"/>
        <c:auto val="1"/>
        <c:lblAlgn val="ctr"/>
        <c:lblOffset val="100"/>
        <c:noMultiLvlLbl val="0"/>
      </c:catAx>
      <c:valAx>
        <c:axId val="97665408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83405440"/>
        <c:crosses val="autoZero"/>
        <c:crossBetween val="between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66434268372703409"/>
          <c:y val="2.5001641231782328E-2"/>
          <c:w val="0.3314906496062992"/>
          <c:h val="0.35675455252446697"/>
        </c:manualLayout>
      </c:layout>
      <c:overlay val="1"/>
      <c:spPr>
        <a:solidFill>
          <a:schemeClr val="bg1"/>
        </a:solidFill>
      </c:spPr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829050"/>
            <a:ext cx="9144000" cy="400050"/>
          </a:xfrm>
        </p:spPr>
        <p:txBody>
          <a:bodyPr/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" y="4286250"/>
            <a:ext cx="9067800" cy="22860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969669"/>
            <a:ext cx="2895600" cy="116681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4969669"/>
            <a:ext cx="2133600" cy="116681"/>
          </a:xfrm>
        </p:spPr>
        <p:txBody>
          <a:bodyPr/>
          <a:lstStyle>
            <a:lvl1pPr>
              <a:defRPr/>
            </a:lvl1pPr>
          </a:lstStyle>
          <a:p>
            <a:fld id="{52596DCF-809B-4460-B2EC-F1B506134643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877C9-F839-4425-910D-9E8EFC4F9A5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5637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362700" y="0"/>
            <a:ext cx="17145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0"/>
            <a:ext cx="4991100" cy="4800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5AB4A-BC3D-4F02-975E-D53423C3EEA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697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0"/>
            <a:ext cx="6858000" cy="571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628650"/>
            <a:ext cx="3276600" cy="41719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628650"/>
            <a:ext cx="3276600" cy="41719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0" y="4969669"/>
            <a:ext cx="2133600" cy="116681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967288"/>
            <a:ext cx="2895600" cy="116681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10400" y="4967288"/>
            <a:ext cx="2133600" cy="116681"/>
          </a:xfrm>
        </p:spPr>
        <p:txBody>
          <a:bodyPr/>
          <a:lstStyle>
            <a:lvl1pPr>
              <a:defRPr/>
            </a:lvl1pPr>
          </a:lstStyle>
          <a:p>
            <a:fld id="{3712639F-1464-435D-B677-3A6E0996695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794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D1F4A-F204-42FF-9D7D-15AA50062F8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0471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D11E6-B850-40D0-AD05-E9BDB5BB3DA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8096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628650"/>
            <a:ext cx="32766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628650"/>
            <a:ext cx="32766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CE515C-184A-4F5D-8527-0A1805BAAAE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01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157AC-7B84-4755-8594-C42DB740F2D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186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F2947-BDF5-4ED0-96F0-85D29717151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9221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FB365-B3E3-4966-B0DB-9F4B49B732C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2584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C5351-276C-4603-8D4B-86821077157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067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27ADA-50A5-44F9-92C8-3976FCF6240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8231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0"/>
            <a:ext cx="68580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628650"/>
            <a:ext cx="67056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4969669"/>
            <a:ext cx="2133600" cy="11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1"/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967288"/>
            <a:ext cx="2895600" cy="11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/>
            </a:lvl1pPr>
          </a:lstStyle>
          <a:p>
            <a:endParaRPr lang="en-U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4967288"/>
            <a:ext cx="2133600" cy="11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/>
            </a:lvl1pPr>
          </a:lstStyle>
          <a:p>
            <a:fld id="{DF1D39B3-F161-42A8-B35F-965D579BD626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30.jpe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gif"/><Relationship Id="rId5" Type="http://schemas.openxmlformats.org/officeDocument/2006/relationships/image" Target="../media/image34.jpe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0.wdp"/><Relationship Id="rId5" Type="http://schemas.openxmlformats.org/officeDocument/2006/relationships/image" Target="../media/image37.jpe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microsoft.com/office/2007/relationships/hdphoto" Target="../media/hdphoto1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gif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5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4.wdp"/><Relationship Id="rId5" Type="http://schemas.openxmlformats.org/officeDocument/2006/relationships/image" Target="../media/image56.png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6.jpeg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5" Type="http://schemas.microsoft.com/office/2007/relationships/hdphoto" Target="../media/hdphoto3.wdp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6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jpe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mogocha_crb@mail.ru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gif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jpeg"/><Relationship Id="rId7" Type="http://schemas.openxmlformats.org/officeDocument/2006/relationships/image" Target="../media/image1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25.jpe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03" y="632966"/>
            <a:ext cx="3456384" cy="25960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5616" y="3723878"/>
            <a:ext cx="6867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МОГОЧИНСКИЙ РАЙОН</a:t>
            </a:r>
            <a:endParaRPr lang="ru-RU" sz="440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1470"/>
            <a:ext cx="864096" cy="1374004"/>
          </a:xfrm>
          <a:prstGeom prst="rect">
            <a:avLst/>
          </a:prstGeom>
        </p:spPr>
      </p:pic>
      <p:pic>
        <p:nvPicPr>
          <p:cNvPr id="2" name="Clay01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504" y="30147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187624" y="629418"/>
            <a:ext cx="6696744" cy="574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Хирургическое Отделение</a:t>
            </a:r>
          </a:p>
        </p:txBody>
      </p:sp>
      <p:sp>
        <p:nvSpPr>
          <p:cNvPr id="30" name="Багетная рамка 29"/>
          <p:cNvSpPr/>
          <p:nvPr/>
        </p:nvSpPr>
        <p:spPr>
          <a:xfrm>
            <a:off x="1294086" y="2931790"/>
            <a:ext cx="3241910" cy="2160240"/>
          </a:xfrm>
          <a:prstGeom prst="bevel">
            <a:avLst>
              <a:gd name="adj" fmla="val 5684"/>
            </a:avLst>
          </a:prstGeom>
          <a:solidFill>
            <a:srgbClr val="FFFF00"/>
          </a:solidFill>
          <a:ln w="9525"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агетная рамка 34"/>
          <p:cNvSpPr/>
          <p:nvPr/>
        </p:nvSpPr>
        <p:spPr>
          <a:xfrm>
            <a:off x="4608605" y="1203598"/>
            <a:ext cx="3241910" cy="2160240"/>
          </a:xfrm>
          <a:prstGeom prst="bevel">
            <a:avLst>
              <a:gd name="adj" fmla="val 5684"/>
            </a:avLst>
          </a:prstGeom>
          <a:solidFill>
            <a:srgbClr val="FFFF00"/>
          </a:solidFill>
          <a:ln w="9525"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34" y="3066513"/>
            <a:ext cx="2996434" cy="19189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591" y="1324366"/>
            <a:ext cx="2993313" cy="19335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4550" y="1491630"/>
            <a:ext cx="3420981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993300"/>
                </a:solidFill>
                <a:latin typeface="+mn-lt"/>
              </a:rPr>
              <a:t>ХИРУРГИЧЕСКОЕ ОТДЕЛЕНИЕ РАЗВЕРНУТО НА 24 КОЙКИ, ИЗ НИХ 20 ХИРУРГИЧЕСКИХ И 5 ГИНЕКОЛОГИЧЕСКИХ. </a:t>
            </a:r>
          </a:p>
          <a:p>
            <a:pPr marL="171450" indent="-171450" algn="l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993300"/>
                </a:solidFill>
                <a:latin typeface="+mn-lt"/>
              </a:rPr>
              <a:t>ОТДЕЛЕНИЕ ОСНАЩЕНО СОВРЕМЕННЫМ ОБОРУДОВАНИЕМ, ЧТО ПОЗВОЛЯЕТ ОКАЗЫВАТЬ ПЛАНОВУЮ И ЭКСТРЕННУЮ КВАЛИФИЦИРОВАННУЮ ПОМОЩЬ ПАЦИЕНТАМ. </a:t>
            </a:r>
            <a:endParaRPr lang="ru-RU" sz="1100" dirty="0">
              <a:solidFill>
                <a:srgbClr val="9933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00035" y="3723878"/>
            <a:ext cx="33483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993300"/>
                </a:solidFill>
                <a:latin typeface="+mn-lt"/>
              </a:rPr>
              <a:t>В ЛЕЧЕНИИ ХИРУРГИЧЕСКИХ ЗАБОЛЕВАНИЙ ИСПОЛЬЗУЕТСЯ НОВЕЙШЕЕ ОБОРУДОВАНИЕ, САМЫЕ СОВРЕМЕННЫЕ И ХОРОШО ЗАРЕКОМЕНДОВАННЫЕ МЕТОДЫ МЕДИЦИНЫ.</a:t>
            </a:r>
            <a:endParaRPr lang="ru-RU" sz="1100" dirty="0">
              <a:solidFill>
                <a:srgbClr val="99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715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259632" y="987574"/>
            <a:ext cx="3440681" cy="574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Детское </a:t>
            </a:r>
            <a:r>
              <a:rPr lang="ru-RU" sz="3200" dirty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Отделение</a:t>
            </a:r>
          </a:p>
        </p:txBody>
      </p:sp>
      <p:sp>
        <p:nvSpPr>
          <p:cNvPr id="30" name="Багетная рамка 29"/>
          <p:cNvSpPr/>
          <p:nvPr/>
        </p:nvSpPr>
        <p:spPr>
          <a:xfrm>
            <a:off x="4608605" y="629419"/>
            <a:ext cx="3241910" cy="2160240"/>
          </a:xfrm>
          <a:prstGeom prst="bevel">
            <a:avLst>
              <a:gd name="adj" fmla="val 5684"/>
            </a:avLst>
          </a:prstGeom>
          <a:solidFill>
            <a:srgbClr val="FFFF00"/>
          </a:solidFill>
          <a:ln w="9525"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агетная рамка 35"/>
          <p:cNvSpPr/>
          <p:nvPr/>
        </p:nvSpPr>
        <p:spPr>
          <a:xfrm>
            <a:off x="1259632" y="2864117"/>
            <a:ext cx="3241910" cy="2160240"/>
          </a:xfrm>
          <a:prstGeom prst="bevel">
            <a:avLst>
              <a:gd name="adj" fmla="val 5684"/>
            </a:avLst>
          </a:prstGeom>
          <a:solidFill>
            <a:srgbClr val="FFFF00"/>
          </a:solidFill>
          <a:ln w="9525"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38"/>
          <a:stretch/>
        </p:blipFill>
        <p:spPr>
          <a:xfrm>
            <a:off x="4722944" y="767166"/>
            <a:ext cx="3002961" cy="18907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19" y="2983341"/>
            <a:ext cx="2987051" cy="19138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01542" y="3067074"/>
            <a:ext cx="349033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993300"/>
                </a:solidFill>
                <a:latin typeface="+mn-lt"/>
              </a:rPr>
              <a:t>В СОСТАВ ПЕРСОНАЛА ВХОДЯТ КВАЛИФИЦИРОВАННЫЕ СПЕЦИАЛИСТЫ ИМЕЮЩИЕ СТРАЖ БОЛЕЕ 20 ЛЕТ. </a:t>
            </a:r>
          </a:p>
          <a:p>
            <a:pPr marL="171450" indent="-1714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993300"/>
                </a:solidFill>
                <a:latin typeface="+mn-lt"/>
              </a:rPr>
              <a:t>ДЕТСКОЕ ОТДЕЛЕНИЕ ОКАЗЫВАЕТ СПЕЦИАЛИЗИРОВАННУЮ ЛЕЧЕБНУЮ ПОМОЩЬ ДЕТСКОМУ НАСЕЛЕНИЮ ПО РАЗЛИЧНЫМ РАЗДЕЛАМ ПЕДИАТРИИ, КАК В СЛУЧАЕ ПЛАНОВОЙ, ТАК И ЭКСТРЕННОЙ ГОСПИТАЛИЗАЦИИ. </a:t>
            </a:r>
            <a:endParaRPr lang="ru-RU" sz="1200" dirty="0">
              <a:solidFill>
                <a:srgbClr val="993300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2533" y="1866329"/>
            <a:ext cx="31354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993300"/>
                </a:solidFill>
                <a:latin typeface="+mn-lt"/>
              </a:rPr>
              <a:t>ОТДЕЛЕНИЕ РАССЧИТАНО</a:t>
            </a:r>
          </a:p>
          <a:p>
            <a:r>
              <a:rPr lang="ru-RU" sz="1400" dirty="0" smtClean="0">
                <a:solidFill>
                  <a:srgbClr val="993300"/>
                </a:solidFill>
                <a:latin typeface="+mn-lt"/>
              </a:rPr>
              <a:t> НА 10 КОЕК, ИМЕЕТСЯ ПАЛАТА ИНТЕНСИВНОЙ ТЕРАПИИ.</a:t>
            </a:r>
            <a:endParaRPr lang="ru-RU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379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571999" y="1227068"/>
            <a:ext cx="3440681" cy="574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Инфекционное Отделение</a:t>
            </a:r>
            <a:endParaRPr lang="ru-RU" sz="320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sp>
        <p:nvSpPr>
          <p:cNvPr id="30" name="Багетная рамка 29"/>
          <p:cNvSpPr/>
          <p:nvPr/>
        </p:nvSpPr>
        <p:spPr>
          <a:xfrm>
            <a:off x="1263789" y="632442"/>
            <a:ext cx="3241910" cy="2160240"/>
          </a:xfrm>
          <a:prstGeom prst="bevel">
            <a:avLst>
              <a:gd name="adj" fmla="val 5684"/>
            </a:avLst>
          </a:prstGeom>
          <a:solidFill>
            <a:srgbClr val="FFFF00"/>
          </a:solidFill>
          <a:ln w="9525"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агетная рамка 35"/>
          <p:cNvSpPr/>
          <p:nvPr/>
        </p:nvSpPr>
        <p:spPr>
          <a:xfrm>
            <a:off x="4572000" y="2864117"/>
            <a:ext cx="3241910" cy="2160240"/>
          </a:xfrm>
          <a:prstGeom prst="bevel">
            <a:avLst>
              <a:gd name="adj" fmla="val 5684"/>
            </a:avLst>
          </a:prstGeom>
          <a:solidFill>
            <a:srgbClr val="FFFF00"/>
          </a:solidFill>
          <a:ln w="9525"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/>
          <a:stretch/>
        </p:blipFill>
        <p:spPr>
          <a:xfrm>
            <a:off x="1403648" y="768332"/>
            <a:ext cx="2990121" cy="18818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36" y="3003601"/>
            <a:ext cx="2998922" cy="190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2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631142"/>
            <a:ext cx="3420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Поликлиника</a:t>
            </a:r>
            <a:endParaRPr lang="ru-RU" sz="320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635" y="1269391"/>
            <a:ext cx="32049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993300"/>
                </a:solidFill>
                <a:latin typeface="+mn-lt"/>
              </a:rPr>
              <a:t>ПОЛИКЛИНИКА ГОРОДА, ОБСЛУЖИВАЮЩАЯ ВЗРОСЛОЕ НАСЕЛЕНИЕ, В ФУНКЦИИ КОТОРОЙ ВХОДИТ ОКАЗАНИЕ ДОСТУПНОЙ И КАЧЕСТВЕННОЙ МЕДИЦИНСКОЙ ПОМОЩИ, ЛЕЧЕБНО-ПРОФИЛАКТИЧЕСКИХ И ДИАГНОСТИЧЕСКИХ МЕДИЦИНСКИХ УСЛУГИ.</a:t>
            </a:r>
          </a:p>
          <a:p>
            <a:pPr marL="171450" indent="-1714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993300"/>
                </a:solidFill>
                <a:latin typeface="+mn-lt"/>
              </a:rPr>
              <a:t>ОСНАЩЕНА УЛЬТРАЗВУКОВОЙ ДИАГНОСТИКОЙ, ДНЕВНЫМ СТАЦИОНАРОМ, ВЕДЕТСЯ ПРИЕМ УЗКИХ СПЕЦИАЛИСТОВ, ФГС.</a:t>
            </a:r>
            <a:endParaRPr lang="ru-RU" sz="1400" dirty="0">
              <a:solidFill>
                <a:srgbClr val="993300"/>
              </a:solidFill>
              <a:latin typeface="+mn-lt"/>
            </a:endParaRPr>
          </a:p>
        </p:txBody>
      </p:sp>
      <p:sp>
        <p:nvSpPr>
          <p:cNvPr id="4" name="Багетная рамка 3"/>
          <p:cNvSpPr/>
          <p:nvPr/>
        </p:nvSpPr>
        <p:spPr>
          <a:xfrm>
            <a:off x="4608605" y="629419"/>
            <a:ext cx="3241910" cy="2160240"/>
          </a:xfrm>
          <a:prstGeom prst="bevel">
            <a:avLst>
              <a:gd name="adj" fmla="val 5684"/>
            </a:avLst>
          </a:prstGeom>
          <a:solidFill>
            <a:srgbClr val="FFFF00"/>
          </a:solidFill>
          <a:ln w="9525"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агетная рамка 5"/>
          <p:cNvSpPr/>
          <p:nvPr/>
        </p:nvSpPr>
        <p:spPr>
          <a:xfrm>
            <a:off x="4608605" y="2859782"/>
            <a:ext cx="3241910" cy="2160240"/>
          </a:xfrm>
          <a:prstGeom prst="bevel">
            <a:avLst>
              <a:gd name="adj" fmla="val 5684"/>
            </a:avLst>
          </a:prstGeom>
          <a:solidFill>
            <a:srgbClr val="FFFF00"/>
          </a:solidFill>
          <a:ln w="9525"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93" y="745300"/>
            <a:ext cx="2970914" cy="1908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44" y="3008329"/>
            <a:ext cx="2986411" cy="1881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0" descr="nurse_kari_reviewing_clipboard_hg_clr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0874"/>
            <a:ext cx="792163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08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259632" y="987574"/>
            <a:ext cx="3440681" cy="574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Родильное </a:t>
            </a:r>
            <a:r>
              <a:rPr lang="ru-RU" sz="3200" dirty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Отделение</a:t>
            </a:r>
          </a:p>
        </p:txBody>
      </p:sp>
      <p:sp>
        <p:nvSpPr>
          <p:cNvPr id="30" name="Багетная рамка 29"/>
          <p:cNvSpPr/>
          <p:nvPr/>
        </p:nvSpPr>
        <p:spPr>
          <a:xfrm>
            <a:off x="4608605" y="629419"/>
            <a:ext cx="3241910" cy="2160240"/>
          </a:xfrm>
          <a:prstGeom prst="bevel">
            <a:avLst>
              <a:gd name="adj" fmla="val 5684"/>
            </a:avLst>
          </a:prstGeom>
          <a:solidFill>
            <a:srgbClr val="FFFF00"/>
          </a:solidFill>
          <a:ln w="9525"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агетная рамка 35"/>
          <p:cNvSpPr/>
          <p:nvPr/>
        </p:nvSpPr>
        <p:spPr>
          <a:xfrm>
            <a:off x="1259632" y="2864117"/>
            <a:ext cx="3241910" cy="2160240"/>
          </a:xfrm>
          <a:prstGeom prst="bevel">
            <a:avLst>
              <a:gd name="adj" fmla="val 5684"/>
            </a:avLst>
          </a:prstGeom>
          <a:solidFill>
            <a:srgbClr val="FFFF00"/>
          </a:solidFill>
          <a:ln w="9525"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501542" y="3075806"/>
            <a:ext cx="34903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993300"/>
                </a:solidFill>
                <a:latin typeface="+mn-lt"/>
              </a:rPr>
              <a:t>В РОДИЛЬНОМ ОТДЕЛЕНИИ ТАКЖЕ ЕСТЬ ПАЛАТА РЕАНИМАЦИИ И ИНТЕНСИВНОЙ ТЕРАПИИ НОВОРОЖДЕННЫХ, ПРЕДНАЗНАЧЕННАЯ ДЛЯ ОКАЗАНИЯ КВАЛИФИЦИРОВАННОЙ ПЕРВИЧНОЙ РЕАНИМАЦИОННОЙ ПОМОЩИ.</a:t>
            </a:r>
            <a:endParaRPr lang="ru-RU" sz="1200" dirty="0">
              <a:solidFill>
                <a:srgbClr val="993300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2533" y="1823990"/>
            <a:ext cx="31354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+mn-lt"/>
              </a:rPr>
              <a:t>В РОДИЛЬНОМ ОТДЕЛЕНИИ РАСПОЛОЖЕНЫ 1 РОДИЛЬНЫЙ ЗАЛ СО ВСЕЙ НЕОБХОДИМОЙ МЕДИЦИНСКОЙ АППАРАТУРОЙ ДЛЯ ПРОВЕДЕНИЯ БЕЗОПАСНЫХ РОДОВ. </a:t>
            </a:r>
            <a:endParaRPr lang="ru-RU" sz="1200" dirty="0">
              <a:solidFill>
                <a:srgbClr val="993300"/>
              </a:solidFill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400" y="4191656"/>
            <a:ext cx="776282" cy="9518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795" y="753785"/>
            <a:ext cx="2985808" cy="19119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1252" y="2987587"/>
            <a:ext cx="3004768" cy="190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4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481269" y="1643131"/>
            <a:ext cx="3440681" cy="574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Стоматология</a:t>
            </a:r>
            <a:endParaRPr lang="ru-RU" sz="320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sp>
        <p:nvSpPr>
          <p:cNvPr id="30" name="Багетная рамка 29"/>
          <p:cNvSpPr/>
          <p:nvPr/>
        </p:nvSpPr>
        <p:spPr>
          <a:xfrm>
            <a:off x="1263789" y="632442"/>
            <a:ext cx="3241910" cy="2160240"/>
          </a:xfrm>
          <a:prstGeom prst="bevel">
            <a:avLst>
              <a:gd name="adj" fmla="val 5684"/>
            </a:avLst>
          </a:prstGeom>
          <a:solidFill>
            <a:srgbClr val="FFFF00"/>
          </a:solidFill>
          <a:ln w="9525"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агетная рамка 35"/>
          <p:cNvSpPr/>
          <p:nvPr/>
        </p:nvSpPr>
        <p:spPr>
          <a:xfrm>
            <a:off x="4572000" y="2864117"/>
            <a:ext cx="3241910" cy="2160240"/>
          </a:xfrm>
          <a:prstGeom prst="bevel">
            <a:avLst>
              <a:gd name="adj" fmla="val 5684"/>
            </a:avLst>
          </a:prstGeom>
          <a:solidFill>
            <a:srgbClr val="FFFF00"/>
          </a:solidFill>
          <a:ln w="9525"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32" y="760688"/>
            <a:ext cx="2984639" cy="1896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63" y="2983198"/>
            <a:ext cx="2992695" cy="1929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9786" y="2993032"/>
            <a:ext cx="3366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993300"/>
                </a:solidFill>
                <a:latin typeface="+mn-lt"/>
              </a:rPr>
              <a:t>ОТДЕЛЕНИЕ ОСНАЩЕНО СОВРЕМЕННОЙ СТОМАТОЛОГИЧЕСКОЙ ТЕХНИКОЙ И СПОСОБНО ВЫПОЛНЯТЬ ВСЕ ЗАДАЧИ ПО ЛЕЧЕНИЮ И ПРОФИЛАКТИКЕ ЗАБОЛЕВАНИЙ ПОЛОСТИ РТА И ЗУБОЧЕЛЮСТНОЙ СИСТЕМЫ. </a:t>
            </a:r>
            <a:endParaRPr lang="ru-RU" sz="1400" dirty="0">
              <a:solidFill>
                <a:srgbClr val="993300"/>
              </a:solidFill>
              <a:latin typeface="+mn-lt"/>
            </a:endParaRPr>
          </a:p>
        </p:txBody>
      </p:sp>
      <p:pic>
        <p:nvPicPr>
          <p:cNvPr id="10" name="Picture 50" descr="tooth_flossing_self_hg_cl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187" y="662007"/>
            <a:ext cx="1436688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1" descr="toothbrush_scrubbing_tooth_hg_clr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93913" y="2780435"/>
            <a:ext cx="778087" cy="11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72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6384" y="817235"/>
            <a:ext cx="3672972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Терапевтическое</a:t>
            </a:r>
          </a:p>
          <a:p>
            <a:pPr>
              <a:lnSpc>
                <a:spcPct val="80000"/>
              </a:lnSpc>
            </a:pPr>
            <a:r>
              <a:rPr lang="ru-RU" sz="32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отделение</a:t>
            </a:r>
            <a:endParaRPr lang="ru-RU" sz="320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3" y="1772691"/>
            <a:ext cx="343730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993300"/>
                </a:solidFill>
                <a:latin typeface="+mn-lt"/>
              </a:rPr>
              <a:t>ОТДЕЛЕНИЕ ОСНАЩЕНО ВСЕМ НЕОБХОДИМЫМ СОВРЕМЕННЫМ ОБОРУДОВАНИЕМ ДЛЯ ВЫПОЛНЕНИЯ СТАНДАРТОВ ОКАЗАНИЯ СПЕЦИАЛИЗИРОВАННОЙ МЕДИЦИНСКОЙ ПОМОЩИ. ИМЕЕТ В СВОЕМ СОСТАВЕ 25 КОЕК И ПАЛАТУ ИНТЕНСИВНОЙ ТЕРАПИИ</a:t>
            </a:r>
            <a:endParaRPr lang="ru-RU" sz="1400" dirty="0">
              <a:solidFill>
                <a:srgbClr val="993300"/>
              </a:solidFill>
              <a:latin typeface="+mn-lt"/>
            </a:endParaRPr>
          </a:p>
        </p:txBody>
      </p:sp>
      <p:sp>
        <p:nvSpPr>
          <p:cNvPr id="4" name="Багетная рамка 3"/>
          <p:cNvSpPr/>
          <p:nvPr/>
        </p:nvSpPr>
        <p:spPr>
          <a:xfrm>
            <a:off x="4608605" y="629419"/>
            <a:ext cx="3241910" cy="2160240"/>
          </a:xfrm>
          <a:prstGeom prst="bevel">
            <a:avLst>
              <a:gd name="adj" fmla="val 5684"/>
            </a:avLst>
          </a:prstGeom>
          <a:solidFill>
            <a:srgbClr val="FFFF00"/>
          </a:solidFill>
          <a:ln w="9525"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агетная рамка 5"/>
          <p:cNvSpPr/>
          <p:nvPr/>
        </p:nvSpPr>
        <p:spPr>
          <a:xfrm>
            <a:off x="4585357" y="2859782"/>
            <a:ext cx="3241910" cy="2160240"/>
          </a:xfrm>
          <a:prstGeom prst="bevel">
            <a:avLst>
              <a:gd name="adj" fmla="val 5684"/>
            </a:avLst>
          </a:prstGeom>
          <a:solidFill>
            <a:srgbClr val="FFFF00"/>
          </a:solidFill>
          <a:ln w="9525"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597" y="762110"/>
            <a:ext cx="3005925" cy="1890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949323"/>
            <a:ext cx="1194177" cy="10706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597" y="3003798"/>
            <a:ext cx="2983810" cy="18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7711" y="123478"/>
            <a:ext cx="6768752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993300"/>
                </a:solidFill>
              </a:rPr>
              <a:t>Медицинское оборудование</a:t>
            </a:r>
            <a:endParaRPr lang="ru-RU" sz="32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"/>
          <a:stretch/>
        </p:blipFill>
        <p:spPr>
          <a:xfrm>
            <a:off x="1187624" y="609888"/>
            <a:ext cx="6738839" cy="453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0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7711" y="123478"/>
            <a:ext cx="6768752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993300"/>
                </a:solidFill>
              </a:rPr>
              <a:t>Медицинское оборудование</a:t>
            </a:r>
            <a:endParaRPr lang="ru-RU" sz="32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30791"/>
            <a:ext cx="2808312" cy="42124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34153"/>
            <a:ext cx="2785238" cy="417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7711" y="123478"/>
            <a:ext cx="6768752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993300"/>
                </a:solidFill>
              </a:rPr>
              <a:t>Медицинское оборудование</a:t>
            </a:r>
            <a:endParaRPr lang="ru-RU" sz="32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81" y="588063"/>
            <a:ext cx="6732302" cy="456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8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51487"/>
            <a:ext cx="8000829" cy="411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915566"/>
            <a:ext cx="5447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6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Могочинский район </a:t>
            </a:r>
            <a:endParaRPr lang="ru-RU" sz="360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7711" y="123478"/>
            <a:ext cx="6768752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993300"/>
                </a:solidFill>
              </a:rPr>
              <a:t>Медицинское оборудование</a:t>
            </a:r>
            <a:endParaRPr lang="ru-RU" sz="32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77" y="601302"/>
            <a:ext cx="6866823" cy="457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7711" y="123478"/>
            <a:ext cx="6768752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993300"/>
                </a:solidFill>
              </a:rPr>
              <a:t>Медицинское оборудование</a:t>
            </a:r>
            <a:endParaRPr lang="ru-RU" sz="32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5" y="601511"/>
            <a:ext cx="6720535" cy="455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0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7711" y="123478"/>
            <a:ext cx="6768752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993300"/>
                </a:solidFill>
              </a:rPr>
              <a:t>Медицинское оборудование</a:t>
            </a:r>
            <a:endParaRPr lang="ru-RU" sz="32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19" y="609765"/>
            <a:ext cx="6765440" cy="45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7711" y="123478"/>
            <a:ext cx="6768752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993300"/>
                </a:solidFill>
              </a:rPr>
              <a:t>Медицинское оборудование</a:t>
            </a:r>
            <a:endParaRPr lang="ru-RU" sz="32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11" y="609765"/>
            <a:ext cx="6769330" cy="454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27534"/>
            <a:ext cx="3024337" cy="45159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87624" y="588345"/>
            <a:ext cx="26642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600" b="1" dirty="0" smtClean="0">
                <a:solidFill>
                  <a:srgbClr val="993300"/>
                </a:solidFill>
                <a:latin typeface="+mn-lt"/>
              </a:rPr>
              <a:t>ВЕДЕТСЯ ПРИЕМ ВРАЧАМИ </a:t>
            </a:r>
          </a:p>
          <a:p>
            <a:pPr algn="l"/>
            <a:r>
              <a:rPr lang="ru-RU" sz="1600" b="1" dirty="0" smtClean="0">
                <a:solidFill>
                  <a:srgbClr val="993300"/>
                </a:solidFill>
                <a:latin typeface="+mn-lt"/>
              </a:rPr>
              <a:t>ПО 6 СПЕЦИАЛЬНОСТЯМ</a:t>
            </a:r>
            <a:r>
              <a:rPr lang="ru-RU" b="1" dirty="0" smtClean="0">
                <a:solidFill>
                  <a:srgbClr val="993300"/>
                </a:solidFill>
                <a:latin typeface="+mn-lt"/>
              </a:rPr>
              <a:t>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993300"/>
                </a:solidFill>
                <a:latin typeface="+mn-lt"/>
              </a:rPr>
              <a:t>хирург,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993300"/>
                </a:solidFill>
                <a:latin typeface="+mn-lt"/>
              </a:rPr>
              <a:t>невролог,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993300"/>
                </a:solidFill>
                <a:latin typeface="+mn-lt"/>
              </a:rPr>
              <a:t>терапевт,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993300"/>
                </a:solidFill>
                <a:latin typeface="+mn-lt"/>
              </a:rPr>
              <a:t>лор,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993300"/>
                </a:solidFill>
                <a:latin typeface="+mn-lt"/>
              </a:rPr>
              <a:t>онколог,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993300"/>
                </a:solidFill>
                <a:latin typeface="+mn-lt"/>
              </a:rPr>
              <a:t>психиатр-нарколог.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80112" y="771550"/>
            <a:ext cx="235131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1" dirty="0" smtClean="0">
                <a:solidFill>
                  <a:srgbClr val="FF0000"/>
                </a:solidFill>
                <a:latin typeface="+mn-lt"/>
              </a:rPr>
              <a:t>ПОТРЕБНОСТЬ  ВО ВРАЧАХ: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993300"/>
                </a:solidFill>
                <a:latin typeface="+mn-lt"/>
              </a:rPr>
              <a:t>окулист,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993300"/>
                </a:solidFill>
                <a:latin typeface="+mn-lt"/>
              </a:rPr>
              <a:t>инфекционист,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993300"/>
                </a:solidFill>
                <a:latin typeface="+mn-lt"/>
              </a:rPr>
              <a:t>педиатр,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993300"/>
                </a:solidFill>
                <a:latin typeface="+mn-lt"/>
              </a:rPr>
              <a:t>хирург,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993300"/>
                </a:solidFill>
                <a:latin typeface="+mn-lt"/>
              </a:rPr>
              <a:t>психиатр-нарколог,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993300"/>
                </a:solidFill>
                <a:latin typeface="+mn-lt"/>
              </a:rPr>
              <a:t>терапевт,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993300"/>
                </a:solidFill>
                <a:latin typeface="+mn-lt"/>
              </a:rPr>
              <a:t>онколог,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993300"/>
                </a:solidFill>
                <a:latin typeface="+mn-lt"/>
              </a:rPr>
              <a:t>рентгенолог,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993300"/>
                </a:solidFill>
                <a:latin typeface="+mn-lt"/>
              </a:rPr>
              <a:t>эндокринолог,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993300"/>
                </a:solidFill>
                <a:latin typeface="+mn-lt"/>
              </a:rPr>
              <a:t>кардиолог.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351" y="1851670"/>
            <a:ext cx="14859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8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9000">
        <p:dissolve/>
      </p:transition>
    </mc:Choice>
    <mc:Fallback xmlns="">
      <p:transition spd="slow" advClick="0" advTm="9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93986624"/>
              </p:ext>
            </p:extLst>
          </p:nvPr>
        </p:nvGraphicFramePr>
        <p:xfrm>
          <a:off x="1303270" y="1073553"/>
          <a:ext cx="4346641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26081" y="686834"/>
            <a:ext cx="93346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993300"/>
                </a:solidFill>
              </a:rPr>
              <a:t>ВРАЧИ</a:t>
            </a:r>
            <a:endParaRPr lang="ru-RU" dirty="0">
              <a:solidFill>
                <a:srgbClr val="993300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11114534"/>
              </p:ext>
            </p:extLst>
          </p:nvPr>
        </p:nvGraphicFramePr>
        <p:xfrm>
          <a:off x="3419872" y="3338375"/>
          <a:ext cx="4346641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19872" y="2931790"/>
            <a:ext cx="32390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993300"/>
                </a:solidFill>
              </a:rPr>
              <a:t>СРЕДНИЙ МЕД.ПЕРСОНАЛ</a:t>
            </a:r>
            <a:endParaRPr lang="ru-RU" dirty="0">
              <a:solidFill>
                <a:srgbClr val="9933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50979" y="91185"/>
            <a:ext cx="1358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993300"/>
                </a:solidFill>
              </a:rPr>
              <a:t>ШТАТЫ</a:t>
            </a:r>
            <a:endParaRPr lang="ru-RU" sz="2400" b="1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18" b="96485" l="68455" r="96455">
                        <a14:foregroundMark x1="72273" y1="90303" x2="72273" y2="90303"/>
                        <a14:foregroundMark x1="84909" y1="91758" x2="84909" y2="91758"/>
                        <a14:foregroundMark x1="71182" y1="92000" x2="71182" y2="92000"/>
                        <a14:foregroundMark x1="74909" y1="89939" x2="74909" y2="89939"/>
                        <a14:foregroundMark x1="86273" y1="91152" x2="87091" y2="90909"/>
                        <a14:foregroundMark x1="83545" y1="92606" x2="83545" y2="9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67"/>
          <a:stretch/>
        </p:blipFill>
        <p:spPr>
          <a:xfrm>
            <a:off x="6588224" y="528864"/>
            <a:ext cx="1353596" cy="29313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94" b="96970" l="10182" r="33455">
                        <a14:foregroundMark x1="30909" y1="92606" x2="30909" y2="92606"/>
                        <a14:foregroundMark x1="30182" y1="89939" x2="30182" y2="89939"/>
                        <a14:foregroundMark x1="29909" y1="94303" x2="30364" y2="94545"/>
                        <a14:foregroundMark x1="18273" y1="93939" x2="18273" y2="93939"/>
                        <a14:foregroundMark x1="21000" y1="92242" x2="20818" y2="91758"/>
                        <a14:foregroundMark x1="19273" y1="92242" x2="19273" y2="92242"/>
                        <a14:foregroundMark x1="17273" y1="93212" x2="17273" y2="93212"/>
                        <a14:foregroundMark x1="23545" y1="92848" x2="23545" y2="92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22" r="65141"/>
          <a:stretch/>
        </p:blipFill>
        <p:spPr>
          <a:xfrm flipH="1">
            <a:off x="2077282" y="2213729"/>
            <a:ext cx="970888" cy="293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:dissolve/>
      </p:transition>
    </mc:Choice>
    <mc:Fallback xmlns="">
      <p:transition spd="slow"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  <p:bldP spid="4" grpId="0"/>
      <p:bldGraphic spid="5" grpId="0">
        <p:bldSub>
          <a:bldChart bld="series"/>
        </p:bldSub>
      </p:bldGraphic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0979" y="91185"/>
            <a:ext cx="1358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993300"/>
                </a:solidFill>
              </a:rPr>
              <a:t>ШТАТЫ</a:t>
            </a:r>
            <a:endParaRPr lang="ru-RU" sz="2400" b="1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1270" y="599017"/>
            <a:ext cx="445583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ru-RU" dirty="0" smtClean="0">
                <a:solidFill>
                  <a:srgbClr val="993300"/>
                </a:solidFill>
              </a:rPr>
              <a:t>УКОМПЛЕКТОВАННОСТЬ КАДРАМИ,%</a:t>
            </a:r>
            <a:endParaRPr lang="ru-RU" dirty="0">
              <a:solidFill>
                <a:srgbClr val="993300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7206636"/>
              </p:ext>
            </p:extLst>
          </p:nvPr>
        </p:nvGraphicFramePr>
        <p:xfrm>
          <a:off x="1259632" y="987574"/>
          <a:ext cx="2952328" cy="1887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14444105"/>
              </p:ext>
            </p:extLst>
          </p:nvPr>
        </p:nvGraphicFramePr>
        <p:xfrm>
          <a:off x="4427984" y="996866"/>
          <a:ext cx="3384376" cy="1887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87624" y="2859782"/>
            <a:ext cx="521771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993300"/>
                </a:solidFill>
              </a:rPr>
              <a:t>УКОМПЛЕКТОВАННОСТЬ ДОЛЖНОСТЯМИ,%</a:t>
            </a:r>
            <a:endParaRPr lang="ru-RU" dirty="0">
              <a:solidFill>
                <a:srgbClr val="993300"/>
              </a:solidFill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646621994"/>
              </p:ext>
            </p:extLst>
          </p:nvPr>
        </p:nvGraphicFramePr>
        <p:xfrm>
          <a:off x="1271551" y="3191038"/>
          <a:ext cx="2952328" cy="1887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899915092"/>
              </p:ext>
            </p:extLst>
          </p:nvPr>
        </p:nvGraphicFramePr>
        <p:xfrm>
          <a:off x="4439903" y="3200330"/>
          <a:ext cx="3384376" cy="1887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600152" y="552850"/>
            <a:ext cx="1405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2016 год</a:t>
            </a:r>
            <a:endParaRPr lang="ru-RU" sz="240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130930"/>
      </p:ext>
    </p:extLst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7" grpId="0">
        <p:bldAsOne/>
      </p:bldGraphic>
      <p:bldGraphic spid="8" grpId="0">
        <p:bldAsOne/>
      </p:bldGraphic>
      <p:bldP spid="9" grpId="0"/>
      <p:bldGraphic spid="10" grpId="0">
        <p:bldAsOne/>
      </p:bldGraphic>
      <p:bldGraphic spid="11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0979" y="91185"/>
            <a:ext cx="1358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993300"/>
                </a:solidFill>
              </a:rPr>
              <a:t>ШТАТЫ</a:t>
            </a:r>
            <a:endParaRPr lang="ru-RU" sz="2400" b="1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627534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993300"/>
                </a:solidFill>
              </a:rPr>
              <a:t>КВАЛИФИКАЦИОННЫЕ КАТЕГОРИИ</a:t>
            </a:r>
            <a:endParaRPr lang="ru-RU" b="1" dirty="0">
              <a:solidFill>
                <a:srgbClr val="993300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639449544"/>
              </p:ext>
            </p:extLst>
          </p:nvPr>
        </p:nvGraphicFramePr>
        <p:xfrm>
          <a:off x="1331640" y="1131590"/>
          <a:ext cx="5184576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259632" y="809359"/>
            <a:ext cx="93346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993300"/>
                </a:solidFill>
              </a:rPr>
              <a:t>ВРАЧИ</a:t>
            </a:r>
            <a:endParaRPr lang="ru-RU" dirty="0">
              <a:solidFill>
                <a:srgbClr val="993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3240" y="2931790"/>
            <a:ext cx="32390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993300"/>
                </a:solidFill>
              </a:rPr>
              <a:t>СРЕДНИЙ МЕД.ПЕРСОНАЛ</a:t>
            </a:r>
            <a:endParaRPr lang="ru-RU" dirty="0">
              <a:solidFill>
                <a:srgbClr val="993300"/>
              </a:solidFill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359792972"/>
              </p:ext>
            </p:extLst>
          </p:nvPr>
        </p:nvGraphicFramePr>
        <p:xfrm>
          <a:off x="2703240" y="3327341"/>
          <a:ext cx="5184576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" b="99054" l="9937" r="984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04126"/>
            <a:ext cx="2131493" cy="2131493"/>
          </a:xfrm>
          <a:prstGeom prst="rect">
            <a:avLst/>
          </a:prstGeom>
        </p:spPr>
      </p:pic>
      <p:pic>
        <p:nvPicPr>
          <p:cNvPr id="8" name="Clay0110_2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247" y="0"/>
            <a:ext cx="552850" cy="5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6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:dissolve/>
      </p:transition>
    </mc:Choice>
    <mc:Fallback xmlns="">
      <p:transition spd="slow"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3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Graphic spid="5" grpId="0">
        <p:bldSub>
          <a:bldChart bld="series"/>
        </p:bldSub>
      </p:bldGraphic>
      <p:bldP spid="13" grpId="0"/>
      <p:bldP spid="14" grpId="0"/>
      <p:bldGraphic spid="15" grpId="0">
        <p:bldSub>
          <a:bldChart bld="series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627534"/>
            <a:ext cx="6480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 smtClean="0">
                <a:solidFill>
                  <a:srgbClr val="993300"/>
                </a:solidFill>
                <a:latin typeface="+mn-lt"/>
              </a:rPr>
              <a:t>В ГУЗ «</a:t>
            </a:r>
            <a:r>
              <a:rPr lang="ru-RU" dirty="0" err="1" smtClean="0">
                <a:solidFill>
                  <a:srgbClr val="993300"/>
                </a:solidFill>
                <a:latin typeface="+mn-lt"/>
              </a:rPr>
              <a:t>Могочинская</a:t>
            </a:r>
            <a:r>
              <a:rPr lang="ru-RU" dirty="0" smtClean="0">
                <a:solidFill>
                  <a:srgbClr val="993300"/>
                </a:solidFill>
                <a:latin typeface="+mn-lt"/>
              </a:rPr>
              <a:t> ЦРБ» развернуто 96 коек круглосуточного стационара, 22 койки дневного пребывания при стационарах</a:t>
            </a:r>
            <a:endParaRPr lang="ru-RU" dirty="0">
              <a:solidFill>
                <a:srgbClr val="993300"/>
              </a:solidFill>
              <a:latin typeface="+mn-lt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 bwMode="auto">
          <a:xfrm>
            <a:off x="1757975" y="1826122"/>
            <a:ext cx="2421807" cy="444822"/>
          </a:xfrm>
          <a:prstGeom prst="round2DiagRect">
            <a:avLst>
              <a:gd name="adj1" fmla="val 16667"/>
              <a:gd name="adj2" fmla="val 46633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Хирургическое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- 24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 bwMode="auto">
          <a:xfrm>
            <a:off x="1757975" y="2409416"/>
            <a:ext cx="2421807" cy="444822"/>
          </a:xfrm>
          <a:prstGeom prst="round2DiagRect">
            <a:avLst>
              <a:gd name="adj1" fmla="val 16667"/>
              <a:gd name="adj2" fmla="val 46633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Гинекологическое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- 4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 bwMode="auto">
          <a:xfrm>
            <a:off x="1741165" y="2991024"/>
            <a:ext cx="2438618" cy="444822"/>
          </a:xfrm>
          <a:prstGeom prst="round2DiagRect">
            <a:avLst>
              <a:gd name="adj1" fmla="val 16667"/>
              <a:gd name="adj2" fmla="val 46633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Детское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- 10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 bwMode="auto">
          <a:xfrm>
            <a:off x="1773342" y="3639096"/>
            <a:ext cx="2438618" cy="444822"/>
          </a:xfrm>
          <a:prstGeom prst="round2DiagRect">
            <a:avLst>
              <a:gd name="adj1" fmla="val 16667"/>
              <a:gd name="adj2" fmla="val 46633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Родильное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- 6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 bwMode="auto">
          <a:xfrm>
            <a:off x="4973443" y="2366779"/>
            <a:ext cx="2421807" cy="444822"/>
          </a:xfrm>
          <a:prstGeom prst="round2DiagRect">
            <a:avLst>
              <a:gd name="adj1" fmla="val 16667"/>
              <a:gd name="adj2" fmla="val 46633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Патологии </a:t>
            </a:r>
          </a:p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беременности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- 3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 bwMode="auto">
          <a:xfrm>
            <a:off x="4960698" y="2991024"/>
            <a:ext cx="2421807" cy="444822"/>
          </a:xfrm>
          <a:prstGeom prst="round2DiagRect">
            <a:avLst>
              <a:gd name="adj1" fmla="val 16667"/>
              <a:gd name="adj2" fmla="val 46633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Терапевтическое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- 23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 bwMode="auto">
          <a:xfrm>
            <a:off x="4989072" y="3639096"/>
            <a:ext cx="2438618" cy="444822"/>
          </a:xfrm>
          <a:prstGeom prst="round2DiagRect">
            <a:avLst>
              <a:gd name="adj1" fmla="val 16667"/>
              <a:gd name="adj2" fmla="val 46633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Инфекционное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- 10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 bwMode="auto">
          <a:xfrm>
            <a:off x="1768351" y="4299942"/>
            <a:ext cx="2438618" cy="444822"/>
          </a:xfrm>
          <a:prstGeom prst="round2DiagRect">
            <a:avLst>
              <a:gd name="adj1" fmla="val 16667"/>
              <a:gd name="adj2" fmla="val 46633"/>
            </a:avLst>
          </a:prstGeom>
          <a:gradFill flip="none" rotWithShape="1">
            <a:gsLst>
              <a:gs pos="0">
                <a:srgbClr val="336600">
                  <a:tint val="66000"/>
                  <a:satMod val="160000"/>
                </a:srgbClr>
              </a:gs>
              <a:gs pos="50000">
                <a:srgbClr val="336600">
                  <a:tint val="44500"/>
                  <a:satMod val="160000"/>
                </a:srgbClr>
              </a:gs>
              <a:gs pos="100000">
                <a:srgbClr val="3366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Ксеньевская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УБ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- 8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 bwMode="auto">
          <a:xfrm>
            <a:off x="4973443" y="4318094"/>
            <a:ext cx="2438618" cy="444822"/>
          </a:xfrm>
          <a:prstGeom prst="round2DiagRect">
            <a:avLst>
              <a:gd name="adj1" fmla="val 16667"/>
              <a:gd name="adj2" fmla="val 46633"/>
            </a:avLst>
          </a:prstGeom>
          <a:gradFill flip="none" rotWithShape="1">
            <a:gsLst>
              <a:gs pos="0">
                <a:srgbClr val="336600">
                  <a:tint val="66000"/>
                  <a:satMod val="160000"/>
                </a:srgbClr>
              </a:gs>
              <a:gs pos="50000">
                <a:srgbClr val="336600">
                  <a:tint val="44500"/>
                  <a:satMod val="160000"/>
                </a:srgbClr>
              </a:gs>
              <a:gs pos="100000">
                <a:srgbClr val="3366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9933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УБ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с.Тупик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- 10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975707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619637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Анализ среднемесячной заработной платы 2017</a:t>
            </a:r>
            <a:endParaRPr lang="ru-RU" sz="280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466640254"/>
              </p:ext>
            </p:extLst>
          </p:nvPr>
        </p:nvGraphicFramePr>
        <p:xfrm>
          <a:off x="1524000" y="1635646"/>
          <a:ext cx="609600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Овал 1"/>
          <p:cNvSpPr/>
          <p:nvPr/>
        </p:nvSpPr>
        <p:spPr bwMode="auto">
          <a:xfrm>
            <a:off x="2339752" y="1574319"/>
            <a:ext cx="1440160" cy="56595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3635896" y="2787774"/>
            <a:ext cx="1440160" cy="56595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4860032" y="3195354"/>
            <a:ext cx="1440160" cy="56595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6156176" y="2911303"/>
            <a:ext cx="1440160" cy="56595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4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:dissolve/>
      </p:transition>
    </mc:Choice>
    <mc:Fallback xmlns="">
      <p:transition spd="slow"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  <p:bldP spid="2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62" y="605452"/>
            <a:ext cx="6793314" cy="4538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5602" y="-92547"/>
            <a:ext cx="3448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993300"/>
                </a:solidFill>
              </a:rPr>
              <a:t>МОГОЧА </a:t>
            </a:r>
            <a:endParaRPr lang="ru-RU" sz="4400" b="1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940"/>
          <a:stretch/>
        </p:blipFill>
        <p:spPr>
          <a:xfrm>
            <a:off x="1195602" y="605452"/>
            <a:ext cx="6760774" cy="45380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602" y="605452"/>
            <a:ext cx="6760774" cy="45305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602" y="630949"/>
            <a:ext cx="6760774" cy="4505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62" y="605452"/>
            <a:ext cx="6793314" cy="453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2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3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3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0"/>
                            </p:stCondLst>
                            <p:childTnLst>
                              <p:par>
                                <p:cTn id="52" presetID="3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0152" y="51470"/>
            <a:ext cx="2001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НАШ ДОСУГ</a:t>
            </a:r>
            <a:endParaRPr lang="ru-RU" sz="240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29" y="596684"/>
            <a:ext cx="6743018" cy="454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2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0152" y="51470"/>
            <a:ext cx="2001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НАШ ДОСУГ</a:t>
            </a:r>
            <a:endParaRPr lang="ru-RU" sz="240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10" y="596683"/>
            <a:ext cx="6786445" cy="457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4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0152" y="51470"/>
            <a:ext cx="2001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НАШ ДОСУГ</a:t>
            </a:r>
            <a:endParaRPr lang="ru-RU" sz="240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11544" r="5762"/>
          <a:stretch/>
        </p:blipFill>
        <p:spPr>
          <a:xfrm>
            <a:off x="1206210" y="596685"/>
            <a:ext cx="676224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0152" y="51470"/>
            <a:ext cx="2001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НАШ ДОСУГ</a:t>
            </a:r>
            <a:endParaRPr lang="ru-RU" sz="240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9" t="5763" r="2472"/>
          <a:stretch/>
        </p:blipFill>
        <p:spPr>
          <a:xfrm>
            <a:off x="1206211" y="573437"/>
            <a:ext cx="6721172" cy="4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1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0152" y="51470"/>
            <a:ext cx="2001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НАШ ДОСУГ</a:t>
            </a:r>
            <a:endParaRPr lang="ru-RU" sz="240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5" t="14240"/>
          <a:stretch/>
        </p:blipFill>
        <p:spPr>
          <a:xfrm>
            <a:off x="1206211" y="596685"/>
            <a:ext cx="6715214" cy="45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9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0152" y="51470"/>
            <a:ext cx="2001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НАШ ДОСУГ</a:t>
            </a:r>
            <a:endParaRPr lang="ru-RU" sz="240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94748"/>
            <a:ext cx="6725167" cy="454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2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0152" y="51470"/>
            <a:ext cx="2001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НАШ ДОСУГ</a:t>
            </a:r>
            <a:endParaRPr lang="ru-RU" sz="240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581186"/>
            <a:ext cx="6754423" cy="456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3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0152" y="51470"/>
            <a:ext cx="2001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НАШ ДОСУГ</a:t>
            </a:r>
            <a:endParaRPr lang="ru-RU" sz="240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8" t="19739" r="11375"/>
          <a:stretch/>
        </p:blipFill>
        <p:spPr>
          <a:xfrm>
            <a:off x="1205843" y="593916"/>
            <a:ext cx="6687581" cy="454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0152" y="51470"/>
            <a:ext cx="2001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НАШ ДОСУГ</a:t>
            </a:r>
            <a:endParaRPr lang="ru-RU" sz="240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26" y="587922"/>
            <a:ext cx="6772853" cy="456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9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0152" y="51470"/>
            <a:ext cx="2001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НАШ ДОСУГ</a:t>
            </a:r>
            <a:endParaRPr lang="ru-RU" sz="240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18" t="24965"/>
          <a:stretch/>
        </p:blipFill>
        <p:spPr>
          <a:xfrm>
            <a:off x="1203511" y="598394"/>
            <a:ext cx="6723530" cy="455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59632" y="627534"/>
            <a:ext cx="6624736" cy="1512168"/>
          </a:xfrm>
        </p:spPr>
        <p:txBody>
          <a:bodyPr>
            <a:noAutofit/>
          </a:bodyPr>
          <a:lstStyle/>
          <a:p>
            <a:r>
              <a:rPr lang="ru-RU" sz="4400" b="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ГУЗ Могочинская ЦРБ</a:t>
            </a:r>
            <a:endParaRPr lang="ru-RU" sz="4400" b="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194" y="2571750"/>
            <a:ext cx="2371017" cy="21211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93211" y="3093718"/>
            <a:ext cx="4392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2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Город Могоча</a:t>
            </a:r>
          </a:p>
          <a:p>
            <a:pPr algn="l"/>
            <a:r>
              <a:rPr lang="ru-RU" sz="32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Улица Приисковая 17</a:t>
            </a:r>
            <a:endParaRPr lang="ru-RU" sz="320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53524"/>
      </p:ext>
    </p:extLst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5" y="108488"/>
            <a:ext cx="698402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В НАШЕМ  РАЙОНЕ </a:t>
            </a:r>
            <a:r>
              <a:rPr lang="en-US" sz="20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 </a:t>
            </a:r>
            <a:r>
              <a:rPr lang="ru-RU" sz="20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ОЧЕНЬ </a:t>
            </a:r>
            <a:r>
              <a:rPr lang="ru-RU" sz="20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КРАСИВАЯ ПРИРОДА  </a:t>
            </a:r>
          </a:p>
          <a:p>
            <a:r>
              <a:rPr lang="ru-RU" sz="20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БОГАТАЯ ДАРАМИ</a:t>
            </a:r>
            <a:endParaRPr lang="ru-RU" sz="200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830998"/>
            <a:ext cx="6739759" cy="43125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821410"/>
            <a:ext cx="6739759" cy="43220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822594"/>
            <a:ext cx="6984027" cy="43209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0998"/>
            <a:ext cx="6984026" cy="43125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837779"/>
            <a:ext cx="6984025" cy="43057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816373"/>
            <a:ext cx="6984027" cy="432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7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dissolve/>
      </p:transition>
    </mc:Choice>
    <mc:Fallback xmlns="">
      <p:transition spd="slow"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250"/>
                            </p:stCondLst>
                            <p:childTnLst>
                              <p:par>
                                <p:cTn id="24" presetID="3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3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750"/>
                            </p:stCondLst>
                            <p:childTnLst>
                              <p:par>
                                <p:cTn id="46" presetID="3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581958"/>
            <a:ext cx="6739758" cy="45712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581958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Коллектив ГУЗ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Могочинской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ЦРБ 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удовольствием примет в свои ряды 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новых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молодых специалистов!!!! Ждем вас!!!</a:t>
            </a:r>
          </a:p>
        </p:txBody>
      </p:sp>
    </p:spTree>
    <p:extLst>
      <p:ext uri="{BB962C8B-B14F-4D97-AF65-F5344CB8AC3E}">
        <p14:creationId xmlns:p14="http://schemas.microsoft.com/office/powerpoint/2010/main" val="371035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dissolve/>
      </p:transition>
    </mc:Choice>
    <mc:Fallback xmlns="">
      <p:transition spd="slow" advClick="0" advTm="6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59632" y="627534"/>
            <a:ext cx="6624736" cy="720080"/>
          </a:xfrm>
        </p:spPr>
        <p:txBody>
          <a:bodyPr>
            <a:noAutofit/>
          </a:bodyPr>
          <a:lstStyle/>
          <a:p>
            <a:r>
              <a:rPr lang="ru-RU" sz="4400" b="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ГУЗ Могочинская ЦРБ</a:t>
            </a:r>
            <a:endParaRPr lang="ru-RU" sz="4400" b="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39193" y="1370157"/>
            <a:ext cx="5976664" cy="1125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+mn-lt"/>
              </a:rPr>
              <a:t>Email</a:t>
            </a:r>
            <a:r>
              <a:rPr lang="ru-RU" sz="2400" b="1" dirty="0" smtClean="0">
                <a:latin typeface="+mn-lt"/>
              </a:rPr>
              <a:t>: </a:t>
            </a:r>
            <a:r>
              <a:rPr lang="en-US" sz="2400" b="1" dirty="0" smtClean="0">
                <a:latin typeface="+mn-lt"/>
                <a:hlinkClick r:id="rId3"/>
              </a:rPr>
              <a:t>mogocha_crb@mail.ru</a:t>
            </a:r>
            <a:endParaRPr lang="ru-RU" sz="2400" b="1" dirty="0" smtClean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+mn-lt"/>
              </a:rPr>
              <a:t>Сайт: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могочацрб.рф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2" y="2562473"/>
            <a:ext cx="53285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Главный врач</a:t>
            </a:r>
          </a:p>
          <a:p>
            <a:r>
              <a:rPr lang="ru-RU" sz="20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  <a:latin typeface="+mn-lt"/>
              </a:rPr>
              <a:t>Данильченко Валерий Владимирович</a:t>
            </a:r>
          </a:p>
          <a:p>
            <a:r>
              <a:rPr lang="ru-RU" sz="2000" dirty="0" smtClean="0">
                <a:latin typeface="+mn-lt"/>
              </a:rPr>
              <a:t>Телефон: </a:t>
            </a:r>
            <a:r>
              <a:rPr lang="ru-RU" sz="2000" dirty="0">
                <a:latin typeface="+mn-lt"/>
              </a:rPr>
              <a:t>(8-302-41) 4-03-44</a:t>
            </a:r>
            <a:endParaRPr lang="ru-RU" sz="2000" dirty="0" smtClean="0">
              <a:latin typeface="+mn-lt"/>
            </a:endParaRPr>
          </a:p>
          <a:p>
            <a:endParaRPr lang="ru-RU" sz="2000" dirty="0" smtClean="0">
              <a:latin typeface="+mn-lt"/>
            </a:endParaRPr>
          </a:p>
          <a:p>
            <a:r>
              <a:rPr lang="ru-RU" sz="2000" b="1" dirty="0" smtClean="0">
                <a:latin typeface="+mn-lt"/>
              </a:rPr>
              <a:t>Заместитель главного врача</a:t>
            </a:r>
          </a:p>
          <a:p>
            <a:r>
              <a:rPr lang="ru-RU" sz="20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  <a:latin typeface="+mn-lt"/>
              </a:rPr>
              <a:t>Кузнецова Юлия Сергеевна</a:t>
            </a:r>
          </a:p>
          <a:p>
            <a:r>
              <a:rPr lang="ru-RU" sz="2000" dirty="0" smtClean="0">
                <a:latin typeface="+mn-lt"/>
              </a:rPr>
              <a:t>8-914-464-04-73</a:t>
            </a: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78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dissolve/>
      </p:transition>
    </mc:Choice>
    <mc:Fallback xmlns="">
      <p:transition spd="slow" advClick="0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72735" y="1131590"/>
            <a:ext cx="632589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933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Ждем вас!!!</a:t>
            </a:r>
            <a:endParaRPr lang="ru-RU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9933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1" y="2180713"/>
            <a:ext cx="2160240" cy="16163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637032"/>
            <a:ext cx="1584176" cy="1188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15214"/>
            <a:ext cx="2276475" cy="3409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dissolve/>
      </p:transition>
    </mc:Choice>
    <mc:Fallback xmlns="">
      <p:transition spd="slow" advClick="0" advTm="7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5602" y="-92547"/>
            <a:ext cx="3448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993300"/>
                </a:solidFill>
              </a:rPr>
              <a:t>МОГОЧА </a:t>
            </a:r>
            <a:endParaRPr lang="ru-RU" sz="4400" b="1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602" y="555526"/>
            <a:ext cx="6760774" cy="45879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1"/>
          <a:stretch/>
        </p:blipFill>
        <p:spPr>
          <a:xfrm>
            <a:off x="1146989" y="555526"/>
            <a:ext cx="6809387" cy="45879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77"/>
          <a:stretch/>
        </p:blipFill>
        <p:spPr>
          <a:xfrm>
            <a:off x="1143000" y="555525"/>
            <a:ext cx="6813376" cy="45879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90" y="555526"/>
            <a:ext cx="6809386" cy="458797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55526"/>
            <a:ext cx="6813376" cy="458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7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3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3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0"/>
                            </p:stCondLst>
                            <p:childTnLst>
                              <p:par>
                                <p:cTn id="52" presetID="3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0"/>
            <a:ext cx="6768752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47664" y="1131590"/>
            <a:ext cx="6192688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ru-RU" sz="2000" b="1" i="1" dirty="0" smtClean="0"/>
              <a:t>В 1937 году Постановлением Могочинского райисполкома была открыта </a:t>
            </a:r>
            <a:r>
              <a:rPr lang="ru-RU" sz="2000" b="1" i="1" dirty="0" err="1" smtClean="0"/>
              <a:t>Золотовская</a:t>
            </a:r>
            <a:r>
              <a:rPr lang="ru-RU" sz="2000" b="1" i="1" dirty="0" smtClean="0"/>
              <a:t> Больница от которой берет начало </a:t>
            </a:r>
            <a:r>
              <a:rPr lang="ru-RU" sz="2000" b="1" i="1" dirty="0" err="1" smtClean="0"/>
              <a:t>Могочинская</a:t>
            </a:r>
            <a:r>
              <a:rPr lang="ru-RU" sz="2000" b="1" i="1" dirty="0" smtClean="0"/>
              <a:t> Центральная районная больница.</a:t>
            </a:r>
          </a:p>
          <a:p>
            <a:pPr algn="l">
              <a:spcBef>
                <a:spcPts val="600"/>
              </a:spcBef>
            </a:pPr>
            <a:r>
              <a:rPr lang="ru-RU" sz="2000" b="1" i="1" dirty="0" smtClean="0"/>
              <a:t>Больница состояла из двух больниц: терапевтическая имела 40 коек, хирургическая  - 45 коек, больницы разделяла река Амазар. 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281292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27534"/>
            <a:ext cx="6624736" cy="648072"/>
          </a:xfrm>
        </p:spPr>
        <p:txBody>
          <a:bodyPr>
            <a:noAutofit/>
          </a:bodyPr>
          <a:lstStyle/>
          <a:p>
            <a:pPr algn="ctr"/>
            <a:r>
              <a:rPr lang="ru-RU" sz="4400" b="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ГУЗ Могочинская ЦРБ</a:t>
            </a:r>
            <a:endParaRPr lang="ru-RU" sz="4400" b="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1347614"/>
            <a:ext cx="6048672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ru-RU" sz="1600" dirty="0" smtClean="0">
                <a:latin typeface="+mn-lt"/>
              </a:rPr>
              <a:t>ХИРУРГИЧЕСКОЕ ОТДЕЛЕНИЕ</a:t>
            </a:r>
          </a:p>
          <a:p>
            <a:pPr algn="l">
              <a:spcBef>
                <a:spcPts val="600"/>
              </a:spcBef>
            </a:pPr>
            <a:r>
              <a:rPr lang="ru-RU" sz="1600" dirty="0" smtClean="0">
                <a:latin typeface="+mn-lt"/>
              </a:rPr>
              <a:t>ДЕТСКОЕ ОТДЕЛЕНИЕ</a:t>
            </a:r>
          </a:p>
          <a:p>
            <a:pPr algn="l">
              <a:spcBef>
                <a:spcPts val="600"/>
              </a:spcBef>
            </a:pPr>
            <a:r>
              <a:rPr lang="ru-RU" sz="1600" dirty="0" smtClean="0">
                <a:latin typeface="+mn-lt"/>
              </a:rPr>
              <a:t>ИНФЕКЦИОННОЕ ОТДЕЛЕНИЕ</a:t>
            </a:r>
          </a:p>
          <a:p>
            <a:pPr algn="l">
              <a:spcBef>
                <a:spcPts val="600"/>
              </a:spcBef>
            </a:pPr>
            <a:r>
              <a:rPr lang="ru-RU" sz="1600" dirty="0" smtClean="0">
                <a:latin typeface="+mn-lt"/>
              </a:rPr>
              <a:t>ПОЛИКЛИНИКА </a:t>
            </a:r>
          </a:p>
          <a:p>
            <a:pPr algn="l">
              <a:spcBef>
                <a:spcPts val="600"/>
              </a:spcBef>
            </a:pPr>
            <a:r>
              <a:rPr lang="ru-RU" sz="1600" dirty="0" smtClean="0">
                <a:latin typeface="+mn-lt"/>
              </a:rPr>
              <a:t>РОДИЛЬНОЕ ОТДЕЛЕНИЕ </a:t>
            </a:r>
          </a:p>
          <a:p>
            <a:pPr algn="l">
              <a:spcBef>
                <a:spcPts val="600"/>
              </a:spcBef>
            </a:pPr>
            <a:r>
              <a:rPr lang="ru-RU" sz="1600" dirty="0" smtClean="0">
                <a:latin typeface="+mn-lt"/>
              </a:rPr>
              <a:t>СТОМАТОЛОГИЯ</a:t>
            </a:r>
          </a:p>
          <a:p>
            <a:pPr algn="l">
              <a:spcBef>
                <a:spcPts val="600"/>
              </a:spcBef>
            </a:pPr>
            <a:r>
              <a:rPr lang="ru-RU" sz="1600" dirty="0" smtClean="0">
                <a:latin typeface="+mn-lt"/>
              </a:rPr>
              <a:t>ТЕРАПЕВТИЧЕСКОЕ ОТДЕЛЕНИЕ</a:t>
            </a:r>
          </a:p>
          <a:p>
            <a:pPr algn="l">
              <a:spcBef>
                <a:spcPts val="600"/>
              </a:spcBef>
            </a:pPr>
            <a:r>
              <a:rPr lang="ru-RU" sz="1600" dirty="0" smtClean="0">
                <a:latin typeface="+mn-lt"/>
              </a:rPr>
              <a:t>ДЕТСКАЯ КОНСУЛЬТАЦИЯ</a:t>
            </a:r>
          </a:p>
          <a:p>
            <a:pPr algn="l">
              <a:spcBef>
                <a:spcPts val="600"/>
              </a:spcBef>
            </a:pPr>
            <a:r>
              <a:rPr lang="ru-RU" sz="1600" dirty="0" smtClean="0">
                <a:latin typeface="+mn-lt"/>
              </a:rPr>
              <a:t>ЖЕНСКАЯ КОНСУЛЬТАЦИЯ</a:t>
            </a:r>
          </a:p>
          <a:p>
            <a:pPr algn="l">
              <a:spcBef>
                <a:spcPts val="600"/>
              </a:spcBef>
            </a:pPr>
            <a:r>
              <a:rPr lang="ru-RU" sz="1600" dirty="0" smtClean="0">
                <a:latin typeface="+mn-lt"/>
              </a:rPr>
              <a:t>КЛИНИЧЕСКАЯ ЛАБОРАТОРИЯ</a:t>
            </a:r>
          </a:p>
          <a:p>
            <a:pPr algn="l">
              <a:spcBef>
                <a:spcPts val="600"/>
              </a:spcBef>
            </a:pPr>
            <a:r>
              <a:rPr lang="ru-RU" sz="1600" dirty="0" smtClean="0">
                <a:latin typeface="+mn-lt"/>
              </a:rPr>
              <a:t>КАБИНЕТ УЛЬТРАЗВУКОВОЙ ДИАГНОСТИКИ</a:t>
            </a:r>
          </a:p>
          <a:p>
            <a:pPr algn="l">
              <a:spcBef>
                <a:spcPts val="600"/>
              </a:spcBef>
            </a:pPr>
            <a:endParaRPr lang="ru-RU" sz="1600" dirty="0">
              <a:latin typeface="+mn-lt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1403648" y="1347614"/>
            <a:ext cx="0" cy="350098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993300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Прямая соединительная линия 7"/>
          <p:cNvCxnSpPr/>
          <p:nvPr/>
        </p:nvCxnSpPr>
        <p:spPr bwMode="auto">
          <a:xfrm>
            <a:off x="1395899" y="1532641"/>
            <a:ext cx="216024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9933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Прямая соединительная линия 8"/>
          <p:cNvCxnSpPr/>
          <p:nvPr/>
        </p:nvCxnSpPr>
        <p:spPr bwMode="auto">
          <a:xfrm>
            <a:off x="1403648" y="1851670"/>
            <a:ext cx="216024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9933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1403648" y="2139702"/>
            <a:ext cx="216024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9933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Прямая соединительная линия 10"/>
          <p:cNvCxnSpPr/>
          <p:nvPr/>
        </p:nvCxnSpPr>
        <p:spPr bwMode="auto">
          <a:xfrm>
            <a:off x="1395899" y="2481009"/>
            <a:ext cx="216024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9933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Прямая соединительная линия 11"/>
          <p:cNvCxnSpPr/>
          <p:nvPr/>
        </p:nvCxnSpPr>
        <p:spPr bwMode="auto">
          <a:xfrm>
            <a:off x="1403648" y="2787774"/>
            <a:ext cx="216024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9933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Прямая соединительная линия 12"/>
          <p:cNvCxnSpPr/>
          <p:nvPr/>
        </p:nvCxnSpPr>
        <p:spPr bwMode="auto">
          <a:xfrm>
            <a:off x="1403648" y="3147814"/>
            <a:ext cx="216024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9933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Прямая соединительная линия 13"/>
          <p:cNvCxnSpPr/>
          <p:nvPr/>
        </p:nvCxnSpPr>
        <p:spPr bwMode="auto">
          <a:xfrm>
            <a:off x="1403648" y="3435846"/>
            <a:ext cx="216024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9933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Прямая соединительная линия 14"/>
          <p:cNvCxnSpPr/>
          <p:nvPr/>
        </p:nvCxnSpPr>
        <p:spPr bwMode="auto">
          <a:xfrm>
            <a:off x="1403648" y="3723878"/>
            <a:ext cx="216024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9933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Прямая соединительная линия 15"/>
          <p:cNvCxnSpPr/>
          <p:nvPr/>
        </p:nvCxnSpPr>
        <p:spPr bwMode="auto">
          <a:xfrm>
            <a:off x="1403648" y="4083918"/>
            <a:ext cx="216024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9933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Прямая соединительная линия 16"/>
          <p:cNvCxnSpPr/>
          <p:nvPr/>
        </p:nvCxnSpPr>
        <p:spPr bwMode="auto">
          <a:xfrm>
            <a:off x="1403648" y="4371950"/>
            <a:ext cx="216024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9933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Прямая соединительная линия 17"/>
          <p:cNvCxnSpPr/>
          <p:nvPr/>
        </p:nvCxnSpPr>
        <p:spPr bwMode="auto">
          <a:xfrm>
            <a:off x="1403648" y="4731990"/>
            <a:ext cx="216024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9933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" name="Picture 87" descr="nurse_kari_entering_computer_information_hg_cl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79793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8" descr="nurse_kari_pushing_nutcase_in_wheelchair_hg_clr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79705"/>
            <a:ext cx="13366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2" descr="nurse_kari_talking_with_doctor_hg_clr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228" y="3697527"/>
            <a:ext cx="1211263" cy="13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32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Куб 31"/>
          <p:cNvSpPr/>
          <p:nvPr/>
        </p:nvSpPr>
        <p:spPr bwMode="auto">
          <a:xfrm>
            <a:off x="1655676" y="3055910"/>
            <a:ext cx="2664296" cy="1857958"/>
          </a:xfrm>
          <a:prstGeom prst="cube">
            <a:avLst>
              <a:gd name="adj" fmla="val 12701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37698" y="555526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Структурные подразделения ГУЗ ЦРБ</a:t>
            </a:r>
            <a:endParaRPr lang="ru-RU" sz="2800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15816" y="1077306"/>
            <a:ext cx="4283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 smtClean="0">
                <a:latin typeface="+mn-lt"/>
              </a:rPr>
              <a:t>Включает:</a:t>
            </a:r>
          </a:p>
          <a:p>
            <a:pPr marL="285750" indent="-285750" algn="l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latin typeface="+mn-lt"/>
              </a:rPr>
              <a:t>2-Участковые больницы</a:t>
            </a:r>
          </a:p>
          <a:p>
            <a:pPr marL="285750" indent="-285750" algn="l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latin typeface="+mn-lt"/>
              </a:rPr>
              <a:t>1-Врачебную амбулаторию</a:t>
            </a:r>
          </a:p>
          <a:p>
            <a:pPr marL="285750" indent="-285750" algn="l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latin typeface="+mn-lt"/>
              </a:rPr>
              <a:t>12-ФАПОВ  </a:t>
            </a:r>
            <a:endParaRPr lang="ru-RU" dirty="0">
              <a:latin typeface="+mn-lt"/>
            </a:endParaRPr>
          </a:p>
        </p:txBody>
      </p:sp>
      <p:sp>
        <p:nvSpPr>
          <p:cNvPr id="24" name="Куб 23"/>
          <p:cNvSpPr/>
          <p:nvPr/>
        </p:nvSpPr>
        <p:spPr bwMode="auto">
          <a:xfrm>
            <a:off x="1619672" y="2357553"/>
            <a:ext cx="1368152" cy="504056"/>
          </a:xfrm>
          <a:prstGeom prst="cube">
            <a:avLst>
              <a:gd name="adj" fmla="val 12701"/>
            </a:avLst>
          </a:prstGeom>
          <a:solidFill>
            <a:srgbClr val="FFC000"/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Куб 24"/>
          <p:cNvSpPr/>
          <p:nvPr/>
        </p:nvSpPr>
        <p:spPr bwMode="auto">
          <a:xfrm>
            <a:off x="3649966" y="2355726"/>
            <a:ext cx="1728192" cy="504056"/>
          </a:xfrm>
          <a:prstGeom prst="cube">
            <a:avLst>
              <a:gd name="adj" fmla="val 12701"/>
            </a:avLst>
          </a:prstGeom>
          <a:solidFill>
            <a:srgbClr val="FFC000"/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Куб 25"/>
          <p:cNvSpPr/>
          <p:nvPr/>
        </p:nvSpPr>
        <p:spPr bwMode="auto">
          <a:xfrm>
            <a:off x="6012160" y="2357553"/>
            <a:ext cx="1368152" cy="504056"/>
          </a:xfrm>
          <a:prstGeom prst="cube">
            <a:avLst>
              <a:gd name="adj" fmla="val 12701"/>
            </a:avLst>
          </a:prstGeom>
          <a:solidFill>
            <a:srgbClr val="FFC000"/>
          </a:soli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19673" y="2444206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УБ </a:t>
            </a:r>
            <a:r>
              <a:rPr lang="ru-RU" sz="1600" dirty="0" err="1" smtClean="0"/>
              <a:t>п.Тупик</a:t>
            </a:r>
            <a:endParaRPr lang="ru-RU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3563888" y="2438477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УБ </a:t>
            </a:r>
            <a:r>
              <a:rPr lang="ru-RU" sz="1600" dirty="0" err="1" smtClean="0"/>
              <a:t>п.Ксеньевка</a:t>
            </a:r>
            <a:endParaRPr lang="ru-RU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5903563" y="2444370"/>
            <a:ext cx="15837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ВА </a:t>
            </a:r>
            <a:r>
              <a:rPr lang="ru-RU" sz="1600" dirty="0" err="1" smtClean="0"/>
              <a:t>п.Амазар</a:t>
            </a:r>
            <a:endParaRPr lang="ru-RU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1655676" y="3292506"/>
            <a:ext cx="24122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 smtClean="0"/>
              <a:t>ФАП п. Семиозерное</a:t>
            </a:r>
          </a:p>
          <a:p>
            <a:pPr algn="l"/>
            <a:r>
              <a:rPr lang="ru-RU" sz="1600" dirty="0" smtClean="0"/>
              <a:t>ФАП п. Таптугары</a:t>
            </a:r>
          </a:p>
          <a:p>
            <a:pPr algn="l"/>
            <a:r>
              <a:rPr lang="ru-RU" sz="1600" dirty="0" smtClean="0"/>
              <a:t>ФАП п. Ключевский</a:t>
            </a:r>
          </a:p>
          <a:p>
            <a:pPr algn="l"/>
            <a:r>
              <a:rPr lang="ru-RU" sz="1600" dirty="0" smtClean="0"/>
              <a:t>ФАП п. Давенда</a:t>
            </a:r>
          </a:p>
          <a:p>
            <a:pPr algn="l"/>
            <a:r>
              <a:rPr lang="ru-RU" sz="1600" dirty="0" smtClean="0"/>
              <a:t>ФАП п. Кудеча</a:t>
            </a:r>
          </a:p>
          <a:p>
            <a:pPr algn="l"/>
            <a:r>
              <a:rPr lang="ru-RU" sz="1600" dirty="0" smtClean="0"/>
              <a:t>ФАП с. Сбега</a:t>
            </a:r>
            <a:endParaRPr lang="ru-RU" sz="1600" dirty="0"/>
          </a:p>
        </p:txBody>
      </p:sp>
      <p:sp>
        <p:nvSpPr>
          <p:cNvPr id="33" name="Куб 32"/>
          <p:cNvSpPr/>
          <p:nvPr/>
        </p:nvSpPr>
        <p:spPr bwMode="auto">
          <a:xfrm>
            <a:off x="4788024" y="3075806"/>
            <a:ext cx="2664296" cy="1857958"/>
          </a:xfrm>
          <a:prstGeom prst="cube">
            <a:avLst>
              <a:gd name="adj" fmla="val 12701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02185" y="3292506"/>
            <a:ext cx="2578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 smtClean="0"/>
              <a:t>ФАП п. </a:t>
            </a:r>
            <a:r>
              <a:rPr lang="ru-RU" sz="1600" dirty="0" err="1" smtClean="0"/>
              <a:t>Джелонда</a:t>
            </a:r>
            <a:r>
              <a:rPr lang="ru-RU" sz="1600" dirty="0" smtClean="0"/>
              <a:t> </a:t>
            </a:r>
          </a:p>
          <a:p>
            <a:pPr algn="l"/>
            <a:r>
              <a:rPr lang="ru-RU" sz="1600" dirty="0" smtClean="0"/>
              <a:t>ФАП п. Итака</a:t>
            </a:r>
          </a:p>
          <a:p>
            <a:pPr algn="l"/>
            <a:r>
              <a:rPr lang="ru-RU" sz="1600" dirty="0" smtClean="0"/>
              <a:t>ФАП с. Средняя Олёкма</a:t>
            </a:r>
          </a:p>
          <a:p>
            <a:pPr algn="l"/>
            <a:r>
              <a:rPr lang="ru-RU" sz="1600" dirty="0" smtClean="0"/>
              <a:t>ФАП с. Моклакан</a:t>
            </a:r>
          </a:p>
          <a:p>
            <a:pPr algn="l"/>
            <a:r>
              <a:rPr lang="ru-RU" sz="1600" dirty="0" smtClean="0"/>
              <a:t>ФАП с. Заречное</a:t>
            </a:r>
          </a:p>
          <a:p>
            <a:pPr algn="l"/>
            <a:r>
              <a:rPr lang="ru-RU" sz="1600" dirty="0" smtClean="0"/>
              <a:t>ФАП п. </a:t>
            </a:r>
            <a:r>
              <a:rPr lang="ru-RU" sz="1600" dirty="0" err="1" smtClean="0"/>
              <a:t>Чалдонка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302" y="1046191"/>
            <a:ext cx="1198889" cy="1198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117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4" grpId="0" animBg="1"/>
      <p:bldP spid="25" grpId="0" animBg="1"/>
      <p:bldP spid="26" grpId="0" animBg="1"/>
      <p:bldP spid="27" grpId="0"/>
      <p:bldP spid="28" grpId="0"/>
      <p:bldP spid="29" grpId="0"/>
      <p:bldP spid="31" grpId="0"/>
      <p:bldP spid="33" grpId="0" animBg="1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160246" y="1491630"/>
            <a:ext cx="3440681" cy="574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Хирургическое Отделение</a:t>
            </a:r>
          </a:p>
        </p:txBody>
      </p:sp>
      <p:sp>
        <p:nvSpPr>
          <p:cNvPr id="30" name="Багетная рамка 29"/>
          <p:cNvSpPr/>
          <p:nvPr/>
        </p:nvSpPr>
        <p:spPr>
          <a:xfrm>
            <a:off x="4608605" y="629419"/>
            <a:ext cx="3241910" cy="2160240"/>
          </a:xfrm>
          <a:prstGeom prst="bevel">
            <a:avLst>
              <a:gd name="adj" fmla="val 5684"/>
            </a:avLst>
          </a:prstGeom>
          <a:solidFill>
            <a:srgbClr val="FFFF00"/>
          </a:solidFill>
          <a:ln w="9525"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70" y="747905"/>
            <a:ext cx="3006463" cy="1944216"/>
          </a:xfrm>
          <a:prstGeom prst="rect">
            <a:avLst/>
          </a:prstGeom>
        </p:spPr>
      </p:pic>
      <p:sp>
        <p:nvSpPr>
          <p:cNvPr id="35" name="Багетная рамка 34"/>
          <p:cNvSpPr/>
          <p:nvPr/>
        </p:nvSpPr>
        <p:spPr>
          <a:xfrm>
            <a:off x="4608605" y="2859782"/>
            <a:ext cx="3241910" cy="2160240"/>
          </a:xfrm>
          <a:prstGeom prst="bevel">
            <a:avLst>
              <a:gd name="adj" fmla="val 5684"/>
            </a:avLst>
          </a:prstGeom>
          <a:solidFill>
            <a:srgbClr val="FFFF00"/>
          </a:solidFill>
          <a:ln w="9525"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88"/>
          <a:stretch/>
        </p:blipFill>
        <p:spPr>
          <a:xfrm>
            <a:off x="4750232" y="2983260"/>
            <a:ext cx="2990120" cy="1921954"/>
          </a:xfrm>
          <a:prstGeom prst="rect">
            <a:avLst/>
          </a:prstGeom>
        </p:spPr>
      </p:pic>
      <p:sp>
        <p:nvSpPr>
          <p:cNvPr id="36" name="Багетная рамка 35"/>
          <p:cNvSpPr/>
          <p:nvPr/>
        </p:nvSpPr>
        <p:spPr>
          <a:xfrm>
            <a:off x="1259632" y="2864117"/>
            <a:ext cx="3241910" cy="2160240"/>
          </a:xfrm>
          <a:prstGeom prst="bevel">
            <a:avLst>
              <a:gd name="adj" fmla="val 5684"/>
            </a:avLst>
          </a:prstGeom>
          <a:solidFill>
            <a:srgbClr val="FFFF00"/>
          </a:solidFill>
          <a:ln w="9525">
            <a:solidFill>
              <a:schemeClr val="accent3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4718" b="7931"/>
          <a:stretch/>
        </p:blipFill>
        <p:spPr>
          <a:xfrm>
            <a:off x="1402598" y="3006671"/>
            <a:ext cx="2967926" cy="193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1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blaze">
  <a:themeElements>
    <a:clrScheme name="web_hazar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rgbClr val="777777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rgbClr val="777777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eb_haz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_hazar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_hazar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_hazar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_hazar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_hazar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_hazar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_hazar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_hazar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_hazar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_hazar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_hazar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blaze</Template>
  <TotalTime>564</TotalTime>
  <Words>601</Words>
  <Application>Microsoft Office PowerPoint</Application>
  <PresentationFormat>Экран (16:9)</PresentationFormat>
  <Paragraphs>155</Paragraphs>
  <Slides>43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blaze</vt:lpstr>
      <vt:lpstr>Презентация PowerPoint</vt:lpstr>
      <vt:lpstr>Презентация PowerPoint</vt:lpstr>
      <vt:lpstr>Презентация PowerPoint</vt:lpstr>
      <vt:lpstr>ГУЗ Могочинская ЦРБ</vt:lpstr>
      <vt:lpstr>Презентация PowerPoint</vt:lpstr>
      <vt:lpstr>Презентация PowerPoint</vt:lpstr>
      <vt:lpstr>ГУЗ Могочинская ЦРБ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ГУЗ Могочинская ЦРБ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Геннадьевна Алферьева</dc:creator>
  <cp:lastModifiedBy>Татьяна Геннадьевна Алферьева</cp:lastModifiedBy>
  <cp:revision>93</cp:revision>
  <dcterms:created xsi:type="dcterms:W3CDTF">2017-04-17T04:11:14Z</dcterms:created>
  <dcterms:modified xsi:type="dcterms:W3CDTF">2017-04-21T02:35:01Z</dcterms:modified>
</cp:coreProperties>
</file>